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761" autoAdjust="0"/>
  </p:normalViewPr>
  <p:slideViewPr>
    <p:cSldViewPr snapToGrid="0">
      <p:cViewPr varScale="1">
        <p:scale>
          <a:sx n="60" d="100"/>
          <a:sy n="60" d="100"/>
        </p:scale>
        <p:origin x="1368" y="62"/>
      </p:cViewPr>
      <p:guideLst/>
    </p:cSldViewPr>
  </p:slideViewPr>
  <p:notesTextViewPr>
    <p:cViewPr>
      <p:scale>
        <a:sx n="1" d="1"/>
        <a:sy n="1" d="1"/>
      </p:scale>
      <p:origin x="0" y="-5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어떤 </a:t>
            </a:r>
            <a:r>
              <a:rPr lang="en-US" altLang="ko-KR" dirty="0"/>
              <a:t>vector</a:t>
            </a:r>
            <a:r>
              <a:rPr lang="ko-KR" altLang="en-US" dirty="0"/>
              <a:t>가 </a:t>
            </a:r>
            <a:r>
              <a:rPr lang="en-US" altLang="ko-KR" dirty="0"/>
              <a:t>Null</a:t>
            </a:r>
            <a:r>
              <a:rPr lang="ko-KR" altLang="en-US" dirty="0"/>
              <a:t> </a:t>
            </a:r>
            <a:r>
              <a:rPr lang="en-US" altLang="ko-KR" dirty="0"/>
              <a:t>space</a:t>
            </a:r>
            <a:r>
              <a:rPr lang="ko-KR" altLang="en-US" dirty="0"/>
              <a:t>를 따라 움직이면 그 </a:t>
            </a:r>
            <a:r>
              <a:rPr lang="en-US" altLang="ko-KR" dirty="0"/>
              <a:t>vector</a:t>
            </a:r>
            <a:r>
              <a:rPr lang="ko-KR" altLang="en-US" dirty="0"/>
              <a:t>의 값이 바뀌어도 결과값은 변하지 않는다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0191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벡터의 내적</a:t>
            </a:r>
            <a:endParaRPr lang="en-US" altLang="ko-KR" dirty="0"/>
          </a:p>
          <a:p>
            <a:r>
              <a:rPr lang="ko-KR" altLang="en-US" dirty="0" err="1"/>
              <a:t>기하하적</a:t>
            </a:r>
            <a:r>
              <a:rPr lang="ko-KR" altLang="en-US" dirty="0"/>
              <a:t> 해석</a:t>
            </a:r>
            <a:r>
              <a:rPr lang="en-US" altLang="ko-KR" dirty="0"/>
              <a:t>? a * b </a:t>
            </a:r>
            <a:r>
              <a:rPr lang="ko-KR" altLang="en-US" dirty="0"/>
              <a:t>일 경우 </a:t>
            </a:r>
            <a:r>
              <a:rPr lang="en-US" altLang="ko-KR" dirty="0"/>
              <a:t>a</a:t>
            </a:r>
            <a:r>
              <a:rPr lang="ko-KR" altLang="en-US" dirty="0"/>
              <a:t>벡터를 </a:t>
            </a:r>
            <a:r>
              <a:rPr lang="en-US" altLang="ko-KR" dirty="0"/>
              <a:t>b</a:t>
            </a:r>
            <a:r>
              <a:rPr lang="ko-KR" altLang="en-US" dirty="0"/>
              <a:t>벡터 위에 수직으로 내리는 것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스펙트로그램을</a:t>
            </a:r>
            <a:r>
              <a:rPr lang="ko-KR" altLang="en-US" dirty="0"/>
              <a:t> 직접 만들기 위해서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스펙트럼도 벡터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벡터에다가 </a:t>
            </a:r>
            <a:r>
              <a:rPr lang="en-US" altLang="ko-KR" dirty="0"/>
              <a:t>sine wave</a:t>
            </a:r>
            <a:r>
              <a:rPr lang="ko-KR" altLang="en-US" dirty="0"/>
              <a:t>들을 여러 개 </a:t>
            </a:r>
            <a:r>
              <a:rPr lang="ko-KR" altLang="en-US" dirty="0" err="1"/>
              <a:t>만듬</a:t>
            </a:r>
            <a:r>
              <a:rPr lang="en-US" altLang="ko-KR" dirty="0"/>
              <a:t>(</a:t>
            </a:r>
            <a:r>
              <a:rPr lang="en-US" altLang="ko-KR" dirty="0" err="1"/>
              <a:t>100hz</a:t>
            </a:r>
            <a:r>
              <a:rPr lang="en-US" altLang="ko-KR" dirty="0"/>
              <a:t>, </a:t>
            </a:r>
            <a:r>
              <a:rPr lang="en-US" altLang="ko-KR" dirty="0" err="1"/>
              <a:t>1000hz</a:t>
            </a:r>
            <a:r>
              <a:rPr lang="en-US" altLang="ko-KR" dirty="0"/>
              <a:t>, </a:t>
            </a:r>
            <a:r>
              <a:rPr lang="en-US" altLang="ko-KR" dirty="0" err="1"/>
              <a:t>2000hz</a:t>
            </a:r>
            <a:r>
              <a:rPr lang="en-US" altLang="ko-KR" dirty="0"/>
              <a:t>…)</a:t>
            </a:r>
          </a:p>
          <a:p>
            <a:r>
              <a:rPr lang="ko-KR" altLang="en-US" dirty="0"/>
              <a:t>이것들을 내적</a:t>
            </a:r>
            <a:r>
              <a:rPr lang="en-US" altLang="ko-KR" dirty="0"/>
              <a:t>(inner product)</a:t>
            </a:r>
            <a:r>
              <a:rPr lang="ko-KR" altLang="en-US" dirty="0"/>
              <a:t>하면 어떤 값이 나오는데</a:t>
            </a:r>
            <a:endParaRPr lang="en-US" altLang="ko-KR" dirty="0"/>
          </a:p>
          <a:p>
            <a:r>
              <a:rPr lang="ko-KR" altLang="en-US" dirty="0"/>
              <a:t>유사한 성분이 많으면 그 결과값이 높게 나오고 아니면 낮게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원리를 이용해서 </a:t>
            </a:r>
            <a:r>
              <a:rPr lang="en-US" altLang="ko-KR" dirty="0"/>
              <a:t>spectrogram</a:t>
            </a:r>
            <a:r>
              <a:rPr lang="ko-KR" altLang="en-US" dirty="0"/>
              <a:t>을 만들 것이다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2990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Linear algebr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Linear algebra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vector multipl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 multiplication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Among all v,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14095">
              <a:defRPr sz="7040"/>
            </a:pPr>
            <a:r>
              <a:t>Among all v,</a:t>
            </a:r>
          </a:p>
          <a:p>
            <a:pPr defTabSz="514095">
              <a:defRPr sz="7040"/>
            </a:pPr>
            <a:r>
              <a:t>some v is parallel to Av.</a:t>
            </a:r>
          </a:p>
          <a:p>
            <a:pPr defTabSz="514095">
              <a:defRPr sz="7040"/>
            </a:pPr>
            <a:r>
              <a:t>that v is eigenvector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60850" y="3343076"/>
            <a:ext cx="4482947" cy="306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Visualizing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600"/>
            </a:pPr>
            <a:r>
              <a:t>Visualizing </a:t>
            </a:r>
          </a:p>
          <a:p>
            <a:pPr>
              <a:defRPr sz="5600"/>
            </a:pPr>
            <a:r>
              <a:t>eigenvectors</a:t>
            </a:r>
          </a:p>
          <a:p>
            <a:pPr>
              <a:defRPr sz="3600"/>
            </a:pPr>
            <a:r>
              <a:t>http://setosa.io/ev/eigenvectors-and-eigenvalues/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373" y="1948773"/>
            <a:ext cx="6908039" cy="5856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8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977" y="2019222"/>
            <a:ext cx="6908039" cy="5715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88" y="1502285"/>
            <a:ext cx="10113224" cy="6749030"/>
          </a:xfrm>
          <a:prstGeom prst="rect">
            <a:avLst/>
          </a:prstGeom>
          <a:ln w="12700">
            <a:miter lim="400000"/>
          </a:ln>
        </p:spPr>
      </p:pic>
      <p:sp>
        <p:nvSpPr>
          <p:cNvPr id="883" name="Line"/>
          <p:cNvSpPr/>
          <p:nvPr/>
        </p:nvSpPr>
        <p:spPr>
          <a:xfrm flipV="1">
            <a:off x="2734671" y="7273031"/>
            <a:ext cx="1706297" cy="2200861"/>
          </a:xfrm>
          <a:prstGeom prst="line">
            <a:avLst/>
          </a:prstGeom>
          <a:ln w="88900">
            <a:solidFill>
              <a:srgbClr val="9659A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4" name="eigenspace"/>
          <p:cNvSpPr txBox="1"/>
          <p:nvPr/>
        </p:nvSpPr>
        <p:spPr>
          <a:xfrm>
            <a:off x="8173944" y="652357"/>
            <a:ext cx="2119686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eigenspace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5877" y="3464563"/>
            <a:ext cx="3205310" cy="2500143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Line"/>
          <p:cNvSpPr/>
          <p:nvPr/>
        </p:nvSpPr>
        <p:spPr>
          <a:xfrm flipV="1">
            <a:off x="7589290" y="4791774"/>
            <a:ext cx="764654" cy="1014731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5" name="Line"/>
          <p:cNvSpPr/>
          <p:nvPr/>
        </p:nvSpPr>
        <p:spPr>
          <a:xfrm flipV="1">
            <a:off x="7580384" y="311182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6" name="Line"/>
          <p:cNvSpPr/>
          <p:nvPr/>
        </p:nvSpPr>
        <p:spPr>
          <a:xfrm>
            <a:off x="6499039" y="5818673"/>
            <a:ext cx="39646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7" name="x"/>
          <p:cNvSpPr txBox="1"/>
          <p:nvPr/>
        </p:nvSpPr>
        <p:spPr>
          <a:xfrm>
            <a:off x="10477217" y="545650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168" name="y"/>
          <p:cNvSpPr txBox="1"/>
          <p:nvPr/>
        </p:nvSpPr>
        <p:spPr>
          <a:xfrm>
            <a:off x="7408934" y="24370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69" name="6"/>
          <p:cNvSpPr txBox="1"/>
          <p:nvPr/>
        </p:nvSpPr>
        <p:spPr>
          <a:xfrm>
            <a:off x="8970330" y="579355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</a:t>
            </a:r>
          </a:p>
        </p:txBody>
      </p:sp>
      <p:sp>
        <p:nvSpPr>
          <p:cNvPr id="170" name="8"/>
          <p:cNvSpPr txBox="1"/>
          <p:nvPr/>
        </p:nvSpPr>
        <p:spPr>
          <a:xfrm>
            <a:off x="7271382" y="3649688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8</a:t>
            </a:r>
          </a:p>
        </p:txBody>
      </p:sp>
      <p:sp>
        <p:nvSpPr>
          <p:cNvPr id="171" name="Circle"/>
          <p:cNvSpPr/>
          <p:nvPr/>
        </p:nvSpPr>
        <p:spPr>
          <a:xfrm>
            <a:off x="9040231" y="378945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Circle"/>
          <p:cNvSpPr/>
          <p:nvPr/>
        </p:nvSpPr>
        <p:spPr>
          <a:xfrm>
            <a:off x="7529584" y="576793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" name="Line"/>
          <p:cNvSpPr/>
          <p:nvPr/>
        </p:nvSpPr>
        <p:spPr>
          <a:xfrm flipV="1">
            <a:off x="8362766" y="3848982"/>
            <a:ext cx="709746" cy="950588"/>
          </a:xfrm>
          <a:prstGeom prst="line">
            <a:avLst/>
          </a:prstGeom>
          <a:ln w="381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5877" y="3464563"/>
            <a:ext cx="3589947" cy="365405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Line"/>
          <p:cNvSpPr/>
          <p:nvPr/>
        </p:nvSpPr>
        <p:spPr>
          <a:xfrm flipV="1">
            <a:off x="7445114" y="2913111"/>
            <a:ext cx="1" cy="2575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7" name="Line"/>
          <p:cNvSpPr/>
          <p:nvPr/>
        </p:nvSpPr>
        <p:spPr>
          <a:xfrm>
            <a:off x="7454480" y="5480708"/>
            <a:ext cx="3780370" cy="69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8" name="Line"/>
          <p:cNvSpPr/>
          <p:nvPr/>
        </p:nvSpPr>
        <p:spPr>
          <a:xfrm flipH="1">
            <a:off x="5993680" y="5468354"/>
            <a:ext cx="1463586" cy="14635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9" name="x"/>
          <p:cNvSpPr txBox="1"/>
          <p:nvPr/>
        </p:nvSpPr>
        <p:spPr>
          <a:xfrm>
            <a:off x="11311852" y="51254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180" name="y"/>
          <p:cNvSpPr txBox="1"/>
          <p:nvPr/>
        </p:nvSpPr>
        <p:spPr>
          <a:xfrm>
            <a:off x="5457115" y="6914863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81" name="z"/>
          <p:cNvSpPr txBox="1"/>
          <p:nvPr/>
        </p:nvSpPr>
        <p:spPr>
          <a:xfrm>
            <a:off x="7273664" y="2118695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182" name="Line"/>
          <p:cNvSpPr/>
          <p:nvPr/>
        </p:nvSpPr>
        <p:spPr>
          <a:xfrm flipH="1">
            <a:off x="9957029" y="5481054"/>
            <a:ext cx="629741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3" name="Line"/>
          <p:cNvSpPr/>
          <p:nvPr/>
        </p:nvSpPr>
        <p:spPr>
          <a:xfrm flipH="1" flipV="1">
            <a:off x="6817041" y="6094057"/>
            <a:ext cx="3176221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4" name="Line"/>
          <p:cNvSpPr/>
          <p:nvPr/>
        </p:nvSpPr>
        <p:spPr>
          <a:xfrm>
            <a:off x="9960397" y="4315050"/>
            <a:ext cx="1" cy="180065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5" name="Circle"/>
          <p:cNvSpPr/>
          <p:nvPr/>
        </p:nvSpPr>
        <p:spPr>
          <a:xfrm>
            <a:off x="9909597" y="4213830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" name="6"/>
          <p:cNvSpPr txBox="1"/>
          <p:nvPr/>
        </p:nvSpPr>
        <p:spPr>
          <a:xfrm>
            <a:off x="10432874" y="5126477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</a:t>
            </a:r>
          </a:p>
        </p:txBody>
      </p:sp>
      <p:sp>
        <p:nvSpPr>
          <p:cNvPr id="187" name="-2"/>
          <p:cNvSpPr txBox="1"/>
          <p:nvPr/>
        </p:nvSpPr>
        <p:spPr>
          <a:xfrm>
            <a:off x="6495000" y="5878157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-2</a:t>
            </a:r>
          </a:p>
        </p:txBody>
      </p:sp>
      <p:sp>
        <p:nvSpPr>
          <p:cNvPr id="188" name="4"/>
          <p:cNvSpPr txBox="1"/>
          <p:nvPr/>
        </p:nvSpPr>
        <p:spPr>
          <a:xfrm>
            <a:off x="9997514" y="4074065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4</a:t>
            </a:r>
          </a:p>
        </p:txBody>
      </p:sp>
      <p:sp>
        <p:nvSpPr>
          <p:cNvPr id="189" name="Circle"/>
          <p:cNvSpPr/>
          <p:nvPr/>
        </p:nvSpPr>
        <p:spPr>
          <a:xfrm>
            <a:off x="7394314" y="542397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Line"/>
          <p:cNvSpPr/>
          <p:nvPr/>
        </p:nvSpPr>
        <p:spPr>
          <a:xfrm flipV="1">
            <a:off x="7457183" y="4864751"/>
            <a:ext cx="1235005" cy="607824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1" name="Line"/>
          <p:cNvSpPr/>
          <p:nvPr/>
        </p:nvSpPr>
        <p:spPr>
          <a:xfrm flipV="1">
            <a:off x="8695567" y="4268724"/>
            <a:ext cx="1240295" cy="596388"/>
          </a:xfrm>
          <a:prstGeom prst="line">
            <a:avLst/>
          </a:prstGeom>
          <a:ln w="381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vector add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 addition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5795" y="3571045"/>
            <a:ext cx="4743859" cy="250014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Line"/>
          <p:cNvSpPr/>
          <p:nvPr/>
        </p:nvSpPr>
        <p:spPr>
          <a:xfrm flipV="1">
            <a:off x="7580384" y="311182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7" name="Line"/>
          <p:cNvSpPr/>
          <p:nvPr/>
        </p:nvSpPr>
        <p:spPr>
          <a:xfrm>
            <a:off x="6499039" y="5818673"/>
            <a:ext cx="39646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8" name="x"/>
          <p:cNvSpPr txBox="1"/>
          <p:nvPr/>
        </p:nvSpPr>
        <p:spPr>
          <a:xfrm>
            <a:off x="10477217" y="545650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199" name="y"/>
          <p:cNvSpPr txBox="1"/>
          <p:nvPr/>
        </p:nvSpPr>
        <p:spPr>
          <a:xfrm>
            <a:off x="7408934" y="24370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00" name="3"/>
          <p:cNvSpPr txBox="1"/>
          <p:nvPr/>
        </p:nvSpPr>
        <p:spPr>
          <a:xfrm>
            <a:off x="8970330" y="579355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201" name="4"/>
          <p:cNvSpPr txBox="1"/>
          <p:nvPr/>
        </p:nvSpPr>
        <p:spPr>
          <a:xfrm>
            <a:off x="7271382" y="3649688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4</a:t>
            </a:r>
          </a:p>
        </p:txBody>
      </p:sp>
      <p:sp>
        <p:nvSpPr>
          <p:cNvPr id="202" name="Circle"/>
          <p:cNvSpPr/>
          <p:nvPr/>
        </p:nvSpPr>
        <p:spPr>
          <a:xfrm>
            <a:off x="9040231" y="378945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Circle"/>
          <p:cNvSpPr/>
          <p:nvPr/>
        </p:nvSpPr>
        <p:spPr>
          <a:xfrm>
            <a:off x="7529584" y="576793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2"/>
          <p:cNvSpPr txBox="1"/>
          <p:nvPr/>
        </p:nvSpPr>
        <p:spPr>
          <a:xfrm>
            <a:off x="8486089" y="579355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205" name="Line"/>
          <p:cNvSpPr/>
          <p:nvPr/>
        </p:nvSpPr>
        <p:spPr>
          <a:xfrm flipV="1">
            <a:off x="7587052" y="3830494"/>
            <a:ext cx="1489235" cy="1974317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6" name="1"/>
          <p:cNvSpPr txBox="1"/>
          <p:nvPr/>
        </p:nvSpPr>
        <p:spPr>
          <a:xfrm>
            <a:off x="7271382" y="522200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</a:t>
            </a:r>
          </a:p>
        </p:txBody>
      </p:sp>
      <p:sp>
        <p:nvSpPr>
          <p:cNvPr id="207" name="Circle"/>
          <p:cNvSpPr/>
          <p:nvPr/>
        </p:nvSpPr>
        <p:spPr>
          <a:xfrm>
            <a:off x="8555990" y="533637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Line"/>
          <p:cNvSpPr/>
          <p:nvPr/>
        </p:nvSpPr>
        <p:spPr>
          <a:xfrm flipV="1">
            <a:off x="7582484" y="5381385"/>
            <a:ext cx="1013541" cy="437716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9" name="Line"/>
          <p:cNvSpPr/>
          <p:nvPr/>
        </p:nvSpPr>
        <p:spPr>
          <a:xfrm flipV="1">
            <a:off x="9085476" y="3401717"/>
            <a:ext cx="1013542" cy="437716"/>
          </a:xfrm>
          <a:prstGeom prst="line">
            <a:avLst/>
          </a:prstGeom>
          <a:ln w="254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0" name="Line"/>
          <p:cNvSpPr/>
          <p:nvPr/>
        </p:nvSpPr>
        <p:spPr>
          <a:xfrm flipV="1">
            <a:off x="8605515" y="3410308"/>
            <a:ext cx="1489235" cy="1974317"/>
          </a:xfrm>
          <a:prstGeom prst="line">
            <a:avLst/>
          </a:prstGeom>
          <a:ln w="254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1" name="Line"/>
          <p:cNvSpPr/>
          <p:nvPr/>
        </p:nvSpPr>
        <p:spPr>
          <a:xfrm flipV="1">
            <a:off x="7587052" y="3406584"/>
            <a:ext cx="2486354" cy="2423627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4"/>
          <p:cNvSpPr txBox="1"/>
          <p:nvPr/>
        </p:nvSpPr>
        <p:spPr>
          <a:xfrm>
            <a:off x="9984814" y="3972465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4</a:t>
            </a:r>
          </a:p>
        </p:txBody>
      </p:sp>
      <p:sp>
        <p:nvSpPr>
          <p:cNvPr id="214" name="Line"/>
          <p:cNvSpPr/>
          <p:nvPr/>
        </p:nvSpPr>
        <p:spPr>
          <a:xfrm flipV="1">
            <a:off x="7457184" y="4268724"/>
            <a:ext cx="2478678" cy="1203851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5" name="Line"/>
          <p:cNvSpPr/>
          <p:nvPr/>
        </p:nvSpPr>
        <p:spPr>
          <a:xfrm flipH="1" flipV="1">
            <a:off x="9470561" y="3380105"/>
            <a:ext cx="499971" cy="881613"/>
          </a:xfrm>
          <a:prstGeom prst="line">
            <a:avLst/>
          </a:prstGeom>
          <a:ln w="254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6" name="Line"/>
          <p:cNvSpPr/>
          <p:nvPr/>
        </p:nvSpPr>
        <p:spPr>
          <a:xfrm flipH="1">
            <a:off x="6931341" y="4607393"/>
            <a:ext cx="513774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17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1009" y="3716777"/>
            <a:ext cx="4522279" cy="299732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Line"/>
          <p:cNvSpPr/>
          <p:nvPr/>
        </p:nvSpPr>
        <p:spPr>
          <a:xfrm flipV="1">
            <a:off x="7445114" y="2913111"/>
            <a:ext cx="1" cy="2575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9" name="Line"/>
          <p:cNvSpPr/>
          <p:nvPr/>
        </p:nvSpPr>
        <p:spPr>
          <a:xfrm>
            <a:off x="6151653" y="5487630"/>
            <a:ext cx="508319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0" name="Line"/>
          <p:cNvSpPr/>
          <p:nvPr/>
        </p:nvSpPr>
        <p:spPr>
          <a:xfrm flipH="1">
            <a:off x="5993680" y="5489485"/>
            <a:ext cx="1442455" cy="144245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1" name="x"/>
          <p:cNvSpPr txBox="1"/>
          <p:nvPr/>
        </p:nvSpPr>
        <p:spPr>
          <a:xfrm>
            <a:off x="11311852" y="51254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222" name="y"/>
          <p:cNvSpPr txBox="1"/>
          <p:nvPr/>
        </p:nvSpPr>
        <p:spPr>
          <a:xfrm>
            <a:off x="5457115" y="6914863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23" name="z"/>
          <p:cNvSpPr txBox="1"/>
          <p:nvPr/>
        </p:nvSpPr>
        <p:spPr>
          <a:xfrm>
            <a:off x="7273664" y="2118695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224" name="Line"/>
          <p:cNvSpPr/>
          <p:nvPr/>
        </p:nvSpPr>
        <p:spPr>
          <a:xfrm flipH="1">
            <a:off x="9957029" y="5481054"/>
            <a:ext cx="629741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5" name="Line"/>
          <p:cNvSpPr/>
          <p:nvPr/>
        </p:nvSpPr>
        <p:spPr>
          <a:xfrm flipH="1" flipV="1">
            <a:off x="6817041" y="6094057"/>
            <a:ext cx="3176221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6" name="Line"/>
          <p:cNvSpPr/>
          <p:nvPr/>
        </p:nvSpPr>
        <p:spPr>
          <a:xfrm>
            <a:off x="9960397" y="4315050"/>
            <a:ext cx="1" cy="180065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7" name="Circle"/>
          <p:cNvSpPr/>
          <p:nvPr/>
        </p:nvSpPr>
        <p:spPr>
          <a:xfrm>
            <a:off x="9909597" y="4213830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6"/>
          <p:cNvSpPr txBox="1"/>
          <p:nvPr/>
        </p:nvSpPr>
        <p:spPr>
          <a:xfrm>
            <a:off x="10432874" y="5126477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</a:t>
            </a:r>
          </a:p>
        </p:txBody>
      </p:sp>
      <p:sp>
        <p:nvSpPr>
          <p:cNvPr id="229" name="-2"/>
          <p:cNvSpPr txBox="1"/>
          <p:nvPr/>
        </p:nvSpPr>
        <p:spPr>
          <a:xfrm>
            <a:off x="6495000" y="5878157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-2</a:t>
            </a:r>
          </a:p>
        </p:txBody>
      </p:sp>
      <p:sp>
        <p:nvSpPr>
          <p:cNvPr id="230" name="Circle"/>
          <p:cNvSpPr/>
          <p:nvPr/>
        </p:nvSpPr>
        <p:spPr>
          <a:xfrm>
            <a:off x="7394314" y="542397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" name="-1"/>
          <p:cNvSpPr txBox="1"/>
          <p:nvPr/>
        </p:nvSpPr>
        <p:spPr>
          <a:xfrm>
            <a:off x="6739438" y="5415386"/>
            <a:ext cx="31752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-1</a:t>
            </a:r>
          </a:p>
        </p:txBody>
      </p:sp>
      <p:sp>
        <p:nvSpPr>
          <p:cNvPr id="232" name="Line"/>
          <p:cNvSpPr/>
          <p:nvPr/>
        </p:nvSpPr>
        <p:spPr>
          <a:xfrm>
            <a:off x="6961701" y="4599671"/>
            <a:ext cx="1" cy="90121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3" name="2"/>
          <p:cNvSpPr txBox="1"/>
          <p:nvPr/>
        </p:nvSpPr>
        <p:spPr>
          <a:xfrm>
            <a:off x="7443300" y="4416893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234" name="Line"/>
          <p:cNvSpPr/>
          <p:nvPr/>
        </p:nvSpPr>
        <p:spPr>
          <a:xfrm flipV="1">
            <a:off x="6965883" y="3410050"/>
            <a:ext cx="2478678" cy="1203851"/>
          </a:xfrm>
          <a:prstGeom prst="line">
            <a:avLst/>
          </a:prstGeom>
          <a:ln w="254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5" name="Line"/>
          <p:cNvSpPr/>
          <p:nvPr/>
        </p:nvSpPr>
        <p:spPr>
          <a:xfrm flipH="1">
            <a:off x="9469176" y="5468354"/>
            <a:ext cx="629741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6" name="Line"/>
          <p:cNvSpPr/>
          <p:nvPr/>
        </p:nvSpPr>
        <p:spPr>
          <a:xfrm>
            <a:off x="9463130" y="3387080"/>
            <a:ext cx="1" cy="2707109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7" name="6"/>
          <p:cNvSpPr txBox="1"/>
          <p:nvPr/>
        </p:nvSpPr>
        <p:spPr>
          <a:xfrm>
            <a:off x="9491589" y="3128209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</a:t>
            </a:r>
          </a:p>
        </p:txBody>
      </p:sp>
      <p:sp>
        <p:nvSpPr>
          <p:cNvPr id="238" name="Line"/>
          <p:cNvSpPr/>
          <p:nvPr/>
        </p:nvSpPr>
        <p:spPr>
          <a:xfrm flipV="1">
            <a:off x="7450231" y="3406673"/>
            <a:ext cx="2021964" cy="2064286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9" name="Circle"/>
          <p:cNvSpPr/>
          <p:nvPr/>
        </p:nvSpPr>
        <p:spPr>
          <a:xfrm>
            <a:off x="6910901" y="454395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Line"/>
          <p:cNvSpPr/>
          <p:nvPr/>
        </p:nvSpPr>
        <p:spPr>
          <a:xfrm flipH="1" flipV="1">
            <a:off x="6964901" y="4616618"/>
            <a:ext cx="484689" cy="846987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Vector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 spaces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quirements…"/>
          <p:cNvSpPr txBox="1"/>
          <p:nvPr/>
        </p:nvSpPr>
        <p:spPr>
          <a:xfrm>
            <a:off x="204977" y="2387599"/>
            <a:ext cx="12594845" cy="49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Requirements </a:t>
            </a:r>
          </a:p>
          <a:p>
            <a:pPr>
              <a:defRPr sz="8000"/>
            </a:pPr>
            <a:r>
              <a:t>to become a vector space: </a:t>
            </a:r>
          </a:p>
          <a:p>
            <a:pPr>
              <a:defRPr sz="8000"/>
            </a:pPr>
            <a:r>
              <a:t>linear combinations</a:t>
            </a:r>
          </a:p>
          <a:p>
            <a:pPr>
              <a:defRPr sz="8000"/>
            </a:pPr>
            <a:r>
              <a:t>still stay in the space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linear combinations"/>
          <p:cNvSpPr txBox="1"/>
          <p:nvPr/>
        </p:nvSpPr>
        <p:spPr>
          <a:xfrm>
            <a:off x="2012949" y="2957871"/>
            <a:ext cx="897890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linear combinations</a:t>
            </a:r>
          </a:p>
        </p:txBody>
      </p:sp>
      <p:pic>
        <p:nvPicPr>
          <p:cNvPr id="247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62443" y="4390478"/>
            <a:ext cx="5360794" cy="1340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Line"/>
          <p:cNvSpPr/>
          <p:nvPr/>
        </p:nvSpPr>
        <p:spPr>
          <a:xfrm flipV="1">
            <a:off x="4373710" y="5577368"/>
            <a:ext cx="1" cy="18882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9" name="scalars"/>
          <p:cNvSpPr txBox="1"/>
          <p:nvPr/>
        </p:nvSpPr>
        <p:spPr>
          <a:xfrm>
            <a:off x="3579781" y="7562475"/>
            <a:ext cx="15878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scalars</a:t>
            </a:r>
          </a:p>
        </p:txBody>
      </p:sp>
      <p:sp>
        <p:nvSpPr>
          <p:cNvPr id="250" name="Line"/>
          <p:cNvSpPr/>
          <p:nvPr/>
        </p:nvSpPr>
        <p:spPr>
          <a:xfrm flipV="1">
            <a:off x="4350233" y="5635452"/>
            <a:ext cx="2588145" cy="18778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1" name="Line"/>
          <p:cNvSpPr/>
          <p:nvPr/>
        </p:nvSpPr>
        <p:spPr>
          <a:xfrm flipH="1" flipV="1">
            <a:off x="5853553" y="5624485"/>
            <a:ext cx="2761148" cy="189966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2" name="Line"/>
          <p:cNvSpPr/>
          <p:nvPr/>
        </p:nvSpPr>
        <p:spPr>
          <a:xfrm flipV="1">
            <a:off x="8618288" y="5508969"/>
            <a:ext cx="1" cy="2025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3" name="vectors"/>
          <p:cNvSpPr txBox="1"/>
          <p:nvPr/>
        </p:nvSpPr>
        <p:spPr>
          <a:xfrm>
            <a:off x="7811559" y="7630874"/>
            <a:ext cx="16134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vectors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Line"/>
          <p:cNvSpPr/>
          <p:nvPr/>
        </p:nvSpPr>
        <p:spPr>
          <a:xfrm flipV="1">
            <a:off x="6324198" y="3298393"/>
            <a:ext cx="1" cy="543941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6" name="Line"/>
          <p:cNvSpPr/>
          <p:nvPr/>
        </p:nvSpPr>
        <p:spPr>
          <a:xfrm>
            <a:off x="3440868" y="6018098"/>
            <a:ext cx="57666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7" name="x"/>
          <p:cNvSpPr txBox="1"/>
          <p:nvPr/>
        </p:nvSpPr>
        <p:spPr>
          <a:xfrm>
            <a:off x="9338833" y="569424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258" name="y"/>
          <p:cNvSpPr txBox="1"/>
          <p:nvPr/>
        </p:nvSpPr>
        <p:spPr>
          <a:xfrm>
            <a:off x="6152748" y="253802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59" name="e.g., not a vector space"/>
          <p:cNvSpPr txBox="1">
            <a:spLocks noGrp="1"/>
          </p:cNvSpPr>
          <p:nvPr>
            <p:ph type="title"/>
          </p:nvPr>
        </p:nvSpPr>
        <p:spPr>
          <a:xfrm>
            <a:off x="1270000" y="1667122"/>
            <a:ext cx="10464800" cy="111562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e.g., not a vector space</a:t>
            </a:r>
          </a:p>
        </p:txBody>
      </p:sp>
      <p:sp>
        <p:nvSpPr>
          <p:cNvPr id="260" name="linear combinations…"/>
          <p:cNvSpPr/>
          <p:nvPr/>
        </p:nvSpPr>
        <p:spPr>
          <a:xfrm>
            <a:off x="6330324" y="3388629"/>
            <a:ext cx="2726774" cy="2603336"/>
          </a:xfrm>
          <a:prstGeom prst="rect">
            <a:avLst/>
          </a:prstGeom>
          <a:blipFill>
            <a:blip r:embed="rId2">
              <a:alphaModFix amt="57831"/>
            </a:blip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300">
                <a:solidFill>
                  <a:srgbClr val="FFFFFF"/>
                </a:solidFill>
              </a:defRPr>
            </a:pPr>
            <a:r>
              <a:t>linear combinations</a:t>
            </a:r>
          </a:p>
          <a:p>
            <a:pPr>
              <a:defRPr sz="2300">
                <a:solidFill>
                  <a:srgbClr val="FFFFFF"/>
                </a:solidFill>
              </a:defRPr>
            </a:pPr>
            <a:r>
              <a:t>can’t stay here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Matrices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473" y="4178498"/>
            <a:ext cx="6571778" cy="1396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n spac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R</a:t>
            </a:r>
            <a:r>
              <a:rPr baseline="31999"/>
              <a:t>n</a:t>
            </a:r>
            <a:r>
              <a:t> </a:t>
            </a:r>
            <a:r>
              <a: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space</a:t>
            </a:r>
            <a:r>
              <a:t> </a:t>
            </a:r>
          </a:p>
          <a:p>
            <a:pPr defTabSz="502412">
              <a:defRPr sz="6880"/>
            </a:pPr>
            <a:r>
              <a:t>consists of all </a:t>
            </a:r>
            <a:r>
              <a: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vectors</a:t>
            </a:r>
            <a:r>
              <a:t> </a:t>
            </a:r>
          </a:p>
          <a:p>
            <a:pPr defTabSz="502412">
              <a:defRPr sz="6880"/>
            </a:pPr>
            <a:r>
              <a:t>with n components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992" y="2343768"/>
            <a:ext cx="5382892" cy="931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175" y="355637"/>
            <a:ext cx="1232209" cy="1232209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Line"/>
          <p:cNvSpPr/>
          <p:nvPr/>
        </p:nvSpPr>
        <p:spPr>
          <a:xfrm>
            <a:off x="2355606" y="5776036"/>
            <a:ext cx="82114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9" name="0"/>
          <p:cNvSpPr txBox="1"/>
          <p:nvPr/>
        </p:nvSpPr>
        <p:spPr>
          <a:xfrm>
            <a:off x="6381699" y="585120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0</a:t>
            </a:r>
          </a:p>
        </p:txBody>
      </p:sp>
      <p:sp>
        <p:nvSpPr>
          <p:cNvPr id="270" name="π"/>
          <p:cNvSpPr txBox="1"/>
          <p:nvPr/>
        </p:nvSpPr>
        <p:spPr>
          <a:xfrm>
            <a:off x="9599090" y="5861295"/>
            <a:ext cx="27202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π</a:t>
            </a:r>
          </a:p>
        </p:txBody>
      </p:sp>
      <p:sp>
        <p:nvSpPr>
          <p:cNvPr id="271" name="-2"/>
          <p:cNvSpPr txBox="1"/>
          <p:nvPr/>
        </p:nvSpPr>
        <p:spPr>
          <a:xfrm>
            <a:off x="4403339" y="5851206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-2</a:t>
            </a:r>
          </a:p>
        </p:txBody>
      </p:sp>
      <p:sp>
        <p:nvSpPr>
          <p:cNvPr id="272" name="0.5"/>
          <p:cNvSpPr txBox="1"/>
          <p:nvPr/>
        </p:nvSpPr>
        <p:spPr>
          <a:xfrm>
            <a:off x="6725108" y="5851206"/>
            <a:ext cx="43205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0.5</a:t>
            </a:r>
          </a:p>
        </p:txBody>
      </p:sp>
      <p:sp>
        <p:nvSpPr>
          <p:cNvPr id="273" name="Circle"/>
          <p:cNvSpPr/>
          <p:nvPr/>
        </p:nvSpPr>
        <p:spPr>
          <a:xfrm>
            <a:off x="4511301" y="572530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Circle"/>
          <p:cNvSpPr/>
          <p:nvPr/>
        </p:nvSpPr>
        <p:spPr>
          <a:xfrm>
            <a:off x="6443085" y="573745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Circle"/>
          <p:cNvSpPr/>
          <p:nvPr/>
        </p:nvSpPr>
        <p:spPr>
          <a:xfrm>
            <a:off x="6890335" y="573745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6" name="Circle"/>
          <p:cNvSpPr/>
          <p:nvPr/>
        </p:nvSpPr>
        <p:spPr>
          <a:xfrm>
            <a:off x="9684300" y="573745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29" y="1689845"/>
            <a:ext cx="8643683" cy="2173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45175" y="125937"/>
            <a:ext cx="1314356" cy="1232209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Line"/>
          <p:cNvSpPr/>
          <p:nvPr/>
        </p:nvSpPr>
        <p:spPr>
          <a:xfrm flipV="1">
            <a:off x="6324198" y="4869926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1" name="Line"/>
          <p:cNvSpPr/>
          <p:nvPr/>
        </p:nvSpPr>
        <p:spPr>
          <a:xfrm>
            <a:off x="3440868" y="7576775"/>
            <a:ext cx="57666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2" name="x"/>
          <p:cNvSpPr txBox="1"/>
          <p:nvPr/>
        </p:nvSpPr>
        <p:spPr>
          <a:xfrm>
            <a:off x="9221031" y="7214602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283" name="y"/>
          <p:cNvSpPr txBox="1"/>
          <p:nvPr/>
        </p:nvSpPr>
        <p:spPr>
          <a:xfrm>
            <a:off x="6152748" y="41951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84" name="3"/>
          <p:cNvSpPr txBox="1"/>
          <p:nvPr/>
        </p:nvSpPr>
        <p:spPr>
          <a:xfrm>
            <a:off x="6054895" y="5149051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285" name="-2"/>
          <p:cNvSpPr txBox="1"/>
          <p:nvPr/>
        </p:nvSpPr>
        <p:spPr>
          <a:xfrm>
            <a:off x="4598936" y="7540716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-2</a:t>
            </a:r>
          </a:p>
        </p:txBody>
      </p:sp>
      <p:sp>
        <p:nvSpPr>
          <p:cNvPr id="286" name="Circle"/>
          <p:cNvSpPr/>
          <p:nvPr/>
        </p:nvSpPr>
        <p:spPr>
          <a:xfrm>
            <a:off x="6260698" y="7526041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7" name="1"/>
          <p:cNvSpPr txBox="1"/>
          <p:nvPr/>
        </p:nvSpPr>
        <p:spPr>
          <a:xfrm>
            <a:off x="6788959" y="754071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</a:t>
            </a:r>
          </a:p>
        </p:txBody>
      </p:sp>
      <p:sp>
        <p:nvSpPr>
          <p:cNvPr id="288" name="Circle"/>
          <p:cNvSpPr/>
          <p:nvPr/>
        </p:nvSpPr>
        <p:spPr>
          <a:xfrm>
            <a:off x="6858860" y="506757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Circle"/>
          <p:cNvSpPr/>
          <p:nvPr/>
        </p:nvSpPr>
        <p:spPr>
          <a:xfrm>
            <a:off x="4706898" y="5288816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0" name="Circle"/>
          <p:cNvSpPr/>
          <p:nvPr/>
        </p:nvSpPr>
        <p:spPr>
          <a:xfrm>
            <a:off x="7541074" y="7007307"/>
            <a:ext cx="101601" cy="101471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29188" y="1652472"/>
            <a:ext cx="4619612" cy="2182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45175" y="224380"/>
            <a:ext cx="1314356" cy="1232209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Line"/>
          <p:cNvSpPr/>
          <p:nvPr/>
        </p:nvSpPr>
        <p:spPr>
          <a:xfrm flipV="1">
            <a:off x="6641165" y="4964002"/>
            <a:ext cx="1" cy="2575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5" name="Line"/>
          <p:cNvSpPr/>
          <p:nvPr/>
        </p:nvSpPr>
        <p:spPr>
          <a:xfrm>
            <a:off x="2851429" y="7538522"/>
            <a:ext cx="757947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6" name="Line"/>
          <p:cNvSpPr/>
          <p:nvPr/>
        </p:nvSpPr>
        <p:spPr>
          <a:xfrm flipH="1">
            <a:off x="5189730" y="6366472"/>
            <a:ext cx="2616359" cy="26163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7" name="x"/>
          <p:cNvSpPr txBox="1"/>
          <p:nvPr/>
        </p:nvSpPr>
        <p:spPr>
          <a:xfrm>
            <a:off x="10507903" y="717634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298" name="y"/>
          <p:cNvSpPr txBox="1"/>
          <p:nvPr/>
        </p:nvSpPr>
        <p:spPr>
          <a:xfrm>
            <a:off x="4653166" y="8965754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99" name="z"/>
          <p:cNvSpPr txBox="1"/>
          <p:nvPr/>
        </p:nvSpPr>
        <p:spPr>
          <a:xfrm>
            <a:off x="6469715" y="416958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300" name="Line"/>
          <p:cNvSpPr/>
          <p:nvPr/>
        </p:nvSpPr>
        <p:spPr>
          <a:xfrm flipH="1">
            <a:off x="9153080" y="7531945"/>
            <a:ext cx="629740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01" name="Line"/>
          <p:cNvSpPr/>
          <p:nvPr/>
        </p:nvSpPr>
        <p:spPr>
          <a:xfrm flipH="1">
            <a:off x="6013091" y="8157647"/>
            <a:ext cx="3176222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02" name="Line"/>
          <p:cNvSpPr/>
          <p:nvPr/>
        </p:nvSpPr>
        <p:spPr>
          <a:xfrm>
            <a:off x="9156448" y="6365941"/>
            <a:ext cx="1" cy="180065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03" name="Circle"/>
          <p:cNvSpPr/>
          <p:nvPr/>
        </p:nvSpPr>
        <p:spPr>
          <a:xfrm>
            <a:off x="9105648" y="6264721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3"/>
          <p:cNvSpPr txBox="1"/>
          <p:nvPr/>
        </p:nvSpPr>
        <p:spPr>
          <a:xfrm>
            <a:off x="9628925" y="7177368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305" name="-1"/>
          <p:cNvSpPr txBox="1"/>
          <p:nvPr/>
        </p:nvSpPr>
        <p:spPr>
          <a:xfrm>
            <a:off x="5691050" y="7929047"/>
            <a:ext cx="31752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-1</a:t>
            </a:r>
          </a:p>
        </p:txBody>
      </p:sp>
      <p:sp>
        <p:nvSpPr>
          <p:cNvPr id="306" name="2"/>
          <p:cNvSpPr txBox="1"/>
          <p:nvPr/>
        </p:nvSpPr>
        <p:spPr>
          <a:xfrm>
            <a:off x="8878932" y="612495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307" name="Circle"/>
          <p:cNvSpPr/>
          <p:nvPr/>
        </p:nvSpPr>
        <p:spPr>
          <a:xfrm>
            <a:off x="6590365" y="748756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-2"/>
          <p:cNvSpPr txBox="1"/>
          <p:nvPr/>
        </p:nvSpPr>
        <p:spPr>
          <a:xfrm>
            <a:off x="4643253" y="7177368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-2</a:t>
            </a:r>
          </a:p>
        </p:txBody>
      </p:sp>
      <p:sp>
        <p:nvSpPr>
          <p:cNvPr id="309" name="Line"/>
          <p:cNvSpPr/>
          <p:nvPr/>
        </p:nvSpPr>
        <p:spPr>
          <a:xfrm flipH="1">
            <a:off x="4804641" y="6913299"/>
            <a:ext cx="629741" cy="629740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0" name="1"/>
          <p:cNvSpPr txBox="1"/>
          <p:nvPr/>
        </p:nvSpPr>
        <p:spPr>
          <a:xfrm>
            <a:off x="7315401" y="6716195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</a:t>
            </a:r>
          </a:p>
        </p:txBody>
      </p:sp>
      <p:sp>
        <p:nvSpPr>
          <p:cNvPr id="311" name="Line"/>
          <p:cNvSpPr/>
          <p:nvPr/>
        </p:nvSpPr>
        <p:spPr>
          <a:xfrm flipH="1">
            <a:off x="5421732" y="6919395"/>
            <a:ext cx="1834537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2" name="Line"/>
          <p:cNvSpPr/>
          <p:nvPr/>
        </p:nvSpPr>
        <p:spPr>
          <a:xfrm flipH="1">
            <a:off x="5444180" y="4380354"/>
            <a:ext cx="1" cy="255174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3" name="Circle"/>
          <p:cNvSpPr/>
          <p:nvPr/>
        </p:nvSpPr>
        <p:spPr>
          <a:xfrm>
            <a:off x="5389672" y="434110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4" name="3"/>
          <p:cNvSpPr txBox="1"/>
          <p:nvPr/>
        </p:nvSpPr>
        <p:spPr>
          <a:xfrm>
            <a:off x="5162957" y="420133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32223" y="3246437"/>
            <a:ext cx="8540166" cy="3260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45175" y="1536950"/>
            <a:ext cx="1314356" cy="1232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olumn space"/>
          <p:cNvSpPr txBox="1"/>
          <p:nvPr/>
        </p:nvSpPr>
        <p:spPr>
          <a:xfrm>
            <a:off x="3142233" y="4216400"/>
            <a:ext cx="672033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Column space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olumns of Amxn  in Rm,…"/>
          <p:cNvSpPr txBox="1"/>
          <p:nvPr/>
        </p:nvSpPr>
        <p:spPr>
          <a:xfrm>
            <a:off x="234441" y="2387592"/>
            <a:ext cx="12535917" cy="4978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Columns of A</a:t>
            </a:r>
            <a:r>
              <a:rPr baseline="31999"/>
              <a:t>mxn </a:t>
            </a:r>
            <a:r>
              <a:t> in R</a:t>
            </a:r>
            <a:r>
              <a:rPr baseline="31999"/>
              <a:t>m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,</a:t>
            </a:r>
          </a:p>
          <a:p>
            <a:pPr>
              <a:defRPr sz="8000"/>
            </a:pPr>
            <a:r>
              <a:t>all their linear combinations</a:t>
            </a:r>
          </a:p>
          <a:p>
            <a:pPr>
              <a:defRPr sz="8000"/>
            </a:pPr>
            <a:r>
              <a:t>form a subspace:</a:t>
            </a:r>
          </a:p>
          <a:p>
            <a:pPr>
              <a:defRPr sz="8000"/>
            </a:pPr>
            <a:r>
              <a:t>column space, C(A)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12" y="3650853"/>
            <a:ext cx="4778342" cy="2452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Line"/>
          <p:cNvSpPr/>
          <p:nvPr/>
        </p:nvSpPr>
        <p:spPr>
          <a:xfrm flipH="1" flipV="1">
            <a:off x="5090744" y="3721965"/>
            <a:ext cx="887934" cy="2305126"/>
          </a:xfrm>
          <a:prstGeom prst="line">
            <a:avLst/>
          </a:prstGeom>
          <a:ln w="25400">
            <a:solidFill>
              <a:srgbClr val="E43D35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6" name="col2"/>
          <p:cNvSpPr txBox="1"/>
          <p:nvPr/>
        </p:nvSpPr>
        <p:spPr>
          <a:xfrm>
            <a:off x="4319004" y="3074179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col2</a:t>
            </a:r>
          </a:p>
        </p:txBody>
      </p:sp>
      <p:sp>
        <p:nvSpPr>
          <p:cNvPr id="327" name="Line"/>
          <p:cNvSpPr/>
          <p:nvPr/>
        </p:nvSpPr>
        <p:spPr>
          <a:xfrm flipV="1">
            <a:off x="5983707" y="328025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3781359" y="5987103"/>
            <a:ext cx="508568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9" name="x"/>
          <p:cNvSpPr txBox="1"/>
          <p:nvPr/>
        </p:nvSpPr>
        <p:spPr>
          <a:xfrm>
            <a:off x="8880540" y="562493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330" name="y"/>
          <p:cNvSpPr txBox="1"/>
          <p:nvPr/>
        </p:nvSpPr>
        <p:spPr>
          <a:xfrm>
            <a:off x="5812257" y="260546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331" name="3"/>
          <p:cNvSpPr txBox="1"/>
          <p:nvPr/>
        </p:nvSpPr>
        <p:spPr>
          <a:xfrm>
            <a:off x="5714405" y="3559379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332" name="-1"/>
          <p:cNvSpPr txBox="1"/>
          <p:nvPr/>
        </p:nvSpPr>
        <p:spPr>
          <a:xfrm>
            <a:off x="4942279" y="5951044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-1</a:t>
            </a:r>
          </a:p>
        </p:txBody>
      </p:sp>
      <p:sp>
        <p:nvSpPr>
          <p:cNvPr id="333" name="2"/>
          <p:cNvSpPr txBox="1"/>
          <p:nvPr/>
        </p:nvSpPr>
        <p:spPr>
          <a:xfrm>
            <a:off x="7454905" y="5951044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334" name="Circle"/>
          <p:cNvSpPr/>
          <p:nvPr/>
        </p:nvSpPr>
        <p:spPr>
          <a:xfrm>
            <a:off x="5050242" y="3699145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5" name="Circle"/>
          <p:cNvSpPr/>
          <p:nvPr/>
        </p:nvSpPr>
        <p:spPr>
          <a:xfrm>
            <a:off x="7524806" y="5226958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6" name="1"/>
          <p:cNvSpPr txBox="1"/>
          <p:nvPr/>
        </p:nvSpPr>
        <p:spPr>
          <a:xfrm>
            <a:off x="5714405" y="5087192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</a:t>
            </a:r>
          </a:p>
        </p:txBody>
      </p:sp>
      <p:sp>
        <p:nvSpPr>
          <p:cNvPr id="337" name="Line"/>
          <p:cNvSpPr/>
          <p:nvPr/>
        </p:nvSpPr>
        <p:spPr>
          <a:xfrm flipV="1">
            <a:off x="5999820" y="5271954"/>
            <a:ext cx="1580269" cy="721773"/>
          </a:xfrm>
          <a:prstGeom prst="line">
            <a:avLst/>
          </a:prstGeom>
          <a:ln w="25400">
            <a:solidFill>
              <a:srgbClr val="E43D35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38" name="col1"/>
          <p:cNvSpPr txBox="1"/>
          <p:nvPr/>
        </p:nvSpPr>
        <p:spPr>
          <a:xfrm>
            <a:off x="7617678" y="4726271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col1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185" y="3087908"/>
            <a:ext cx="5584466" cy="3824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ol1 &amp; 2 NOT on a line…"/>
          <p:cNvSpPr txBox="1"/>
          <p:nvPr/>
        </p:nvSpPr>
        <p:spPr>
          <a:xfrm>
            <a:off x="1334262" y="3606800"/>
            <a:ext cx="10336277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col1 &amp; 2 NOT on a line</a:t>
            </a:r>
          </a:p>
          <a:p>
            <a:pPr>
              <a:defRPr sz="8000"/>
            </a:pPr>
            <a:r>
              <a:t>-&gt; independent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all their linear combinations?"/>
          <p:cNvSpPr txBox="1"/>
          <p:nvPr/>
        </p:nvSpPr>
        <p:spPr>
          <a:xfrm>
            <a:off x="3142233" y="3606800"/>
            <a:ext cx="6720333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all their linear combinations?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Line"/>
          <p:cNvSpPr/>
          <p:nvPr/>
        </p:nvSpPr>
        <p:spPr>
          <a:xfrm flipV="1">
            <a:off x="6491816" y="2397162"/>
            <a:ext cx="1" cy="61095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45" name="Line"/>
          <p:cNvSpPr/>
          <p:nvPr/>
        </p:nvSpPr>
        <p:spPr>
          <a:xfrm>
            <a:off x="3436637" y="5332611"/>
            <a:ext cx="6090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46" name="x"/>
          <p:cNvSpPr txBox="1"/>
          <p:nvPr/>
        </p:nvSpPr>
        <p:spPr>
          <a:xfrm>
            <a:off x="9541050" y="49704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347" name="y"/>
          <p:cNvSpPr txBox="1"/>
          <p:nvPr/>
        </p:nvSpPr>
        <p:spPr>
          <a:xfrm>
            <a:off x="6320366" y="172237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348" name="Line"/>
          <p:cNvSpPr/>
          <p:nvPr/>
        </p:nvSpPr>
        <p:spPr>
          <a:xfrm flipH="1" flipV="1">
            <a:off x="5487194" y="2693732"/>
            <a:ext cx="2106612" cy="5483688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49" name="Line"/>
          <p:cNvSpPr/>
          <p:nvPr/>
        </p:nvSpPr>
        <p:spPr>
          <a:xfrm flipH="1" flipV="1">
            <a:off x="6283971" y="4764333"/>
            <a:ext cx="430828" cy="1136607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50" name="Line"/>
          <p:cNvSpPr/>
          <p:nvPr/>
        </p:nvSpPr>
        <p:spPr>
          <a:xfrm flipH="1" flipV="1">
            <a:off x="6063349" y="4200859"/>
            <a:ext cx="864519" cy="2238641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51" name="Line"/>
          <p:cNvSpPr/>
          <p:nvPr/>
        </p:nvSpPr>
        <p:spPr>
          <a:xfrm flipH="1" flipV="1">
            <a:off x="5846591" y="3635992"/>
            <a:ext cx="1298143" cy="3374500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52" name="Line"/>
          <p:cNvSpPr/>
          <p:nvPr/>
        </p:nvSpPr>
        <p:spPr>
          <a:xfrm flipH="1" flipV="1">
            <a:off x="5636870" y="3078795"/>
            <a:ext cx="1722588" cy="4488713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358" name="Group"/>
          <p:cNvGrpSpPr/>
          <p:nvPr/>
        </p:nvGrpSpPr>
        <p:grpSpPr>
          <a:xfrm rot="16200000">
            <a:off x="5537994" y="2552445"/>
            <a:ext cx="2106612" cy="5483687"/>
            <a:chOff x="0" y="0"/>
            <a:chExt cx="2106611" cy="5483686"/>
          </a:xfrm>
        </p:grpSpPr>
        <p:sp>
          <p:nvSpPr>
            <p:cNvPr id="353" name="Line"/>
            <p:cNvSpPr/>
            <p:nvPr/>
          </p:nvSpPr>
          <p:spPr>
            <a:xfrm flipH="1" flipV="1">
              <a:off x="0" y="0"/>
              <a:ext cx="2106612" cy="548368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 flipH="1" flipV="1">
              <a:off x="796777" y="2070599"/>
              <a:ext cx="430827" cy="113660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 flipH="1" flipV="1">
              <a:off x="576155" y="1507126"/>
              <a:ext cx="864519" cy="2238641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56" name="Line"/>
            <p:cNvSpPr/>
            <p:nvPr/>
          </p:nvSpPr>
          <p:spPr>
            <a:xfrm flipH="1" flipV="1">
              <a:off x="359397" y="942259"/>
              <a:ext cx="1298143" cy="3374500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57" name="Line"/>
            <p:cNvSpPr/>
            <p:nvPr/>
          </p:nvSpPr>
          <p:spPr>
            <a:xfrm flipH="1" flipV="1">
              <a:off x="149676" y="385062"/>
              <a:ext cx="1722587" cy="4488713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Line"/>
          <p:cNvSpPr/>
          <p:nvPr/>
        </p:nvSpPr>
        <p:spPr>
          <a:xfrm flipV="1">
            <a:off x="6491816" y="2397162"/>
            <a:ext cx="1" cy="61095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1" name="Line"/>
          <p:cNvSpPr/>
          <p:nvPr/>
        </p:nvSpPr>
        <p:spPr>
          <a:xfrm>
            <a:off x="3436637" y="5332611"/>
            <a:ext cx="6090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2" name="x"/>
          <p:cNvSpPr txBox="1"/>
          <p:nvPr/>
        </p:nvSpPr>
        <p:spPr>
          <a:xfrm>
            <a:off x="9541050" y="49704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363" name="y"/>
          <p:cNvSpPr txBox="1"/>
          <p:nvPr/>
        </p:nvSpPr>
        <p:spPr>
          <a:xfrm>
            <a:off x="6320366" y="172237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364" name="Line"/>
          <p:cNvSpPr/>
          <p:nvPr/>
        </p:nvSpPr>
        <p:spPr>
          <a:xfrm flipH="1" flipV="1">
            <a:off x="5487194" y="2693732"/>
            <a:ext cx="2106612" cy="5483688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5" name="Line"/>
          <p:cNvSpPr/>
          <p:nvPr/>
        </p:nvSpPr>
        <p:spPr>
          <a:xfrm flipH="1" flipV="1">
            <a:off x="6283971" y="4764333"/>
            <a:ext cx="430828" cy="1136607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6" name="Line"/>
          <p:cNvSpPr/>
          <p:nvPr/>
        </p:nvSpPr>
        <p:spPr>
          <a:xfrm flipH="1" flipV="1">
            <a:off x="6063349" y="4200859"/>
            <a:ext cx="864519" cy="2238641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7" name="Line"/>
          <p:cNvSpPr/>
          <p:nvPr/>
        </p:nvSpPr>
        <p:spPr>
          <a:xfrm flipH="1" flipV="1">
            <a:off x="5846591" y="3635992"/>
            <a:ext cx="1298143" cy="3374500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8" name="Line"/>
          <p:cNvSpPr/>
          <p:nvPr/>
        </p:nvSpPr>
        <p:spPr>
          <a:xfrm flipH="1" flipV="1">
            <a:off x="5636870" y="3078795"/>
            <a:ext cx="1722588" cy="4488713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374" name="Group"/>
          <p:cNvGrpSpPr/>
          <p:nvPr/>
        </p:nvGrpSpPr>
        <p:grpSpPr>
          <a:xfrm rot="16200000">
            <a:off x="5537994" y="2552445"/>
            <a:ext cx="2106612" cy="5483687"/>
            <a:chOff x="0" y="0"/>
            <a:chExt cx="2106611" cy="5483686"/>
          </a:xfrm>
        </p:grpSpPr>
        <p:sp>
          <p:nvSpPr>
            <p:cNvPr id="369" name="Line"/>
            <p:cNvSpPr/>
            <p:nvPr/>
          </p:nvSpPr>
          <p:spPr>
            <a:xfrm flipH="1" flipV="1">
              <a:off x="0" y="0"/>
              <a:ext cx="2106612" cy="548368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70" name="Line"/>
            <p:cNvSpPr/>
            <p:nvPr/>
          </p:nvSpPr>
          <p:spPr>
            <a:xfrm flipH="1" flipV="1">
              <a:off x="796777" y="2070599"/>
              <a:ext cx="430827" cy="113660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71" name="Line"/>
            <p:cNvSpPr/>
            <p:nvPr/>
          </p:nvSpPr>
          <p:spPr>
            <a:xfrm flipH="1" flipV="1">
              <a:off x="576155" y="1507126"/>
              <a:ext cx="864519" cy="2238641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72" name="Line"/>
            <p:cNvSpPr/>
            <p:nvPr/>
          </p:nvSpPr>
          <p:spPr>
            <a:xfrm flipH="1" flipV="1">
              <a:off x="359397" y="942259"/>
              <a:ext cx="1298143" cy="3374500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73" name="Line"/>
            <p:cNvSpPr/>
            <p:nvPr/>
          </p:nvSpPr>
          <p:spPr>
            <a:xfrm flipH="1" flipV="1">
              <a:off x="149676" y="385062"/>
              <a:ext cx="1722587" cy="4488713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3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0000">
            <a:off x="3456551" y="2301061"/>
            <a:ext cx="6093371" cy="6093371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Whole space: R2…"/>
          <p:cNvSpPr txBox="1"/>
          <p:nvPr/>
        </p:nvSpPr>
        <p:spPr>
          <a:xfrm>
            <a:off x="7551060" y="7952844"/>
            <a:ext cx="381564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2</a:t>
            </a:r>
          </a:p>
          <a:p>
            <a:pPr algn="l"/>
            <a:r>
              <a:t>Column space: 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887" y="3650853"/>
            <a:ext cx="5407071" cy="2452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ol1"/>
          <p:cNvSpPr txBox="1"/>
          <p:nvPr/>
        </p:nvSpPr>
        <p:spPr>
          <a:xfrm>
            <a:off x="7617678" y="4726271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col1</a:t>
            </a:r>
          </a:p>
        </p:txBody>
      </p:sp>
      <p:sp>
        <p:nvSpPr>
          <p:cNvPr id="381" name="Line"/>
          <p:cNvSpPr/>
          <p:nvPr/>
        </p:nvSpPr>
        <p:spPr>
          <a:xfrm flipV="1">
            <a:off x="5174778" y="5288264"/>
            <a:ext cx="2403305" cy="1059386"/>
          </a:xfrm>
          <a:prstGeom prst="line">
            <a:avLst/>
          </a:prstGeom>
          <a:ln w="25400">
            <a:solidFill>
              <a:srgbClr val="E43D35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2" name="col2"/>
          <p:cNvSpPr txBox="1"/>
          <p:nvPr/>
        </p:nvSpPr>
        <p:spPr>
          <a:xfrm>
            <a:off x="4384246" y="6506014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col2</a:t>
            </a:r>
          </a:p>
        </p:txBody>
      </p:sp>
      <p:sp>
        <p:nvSpPr>
          <p:cNvPr id="383" name="Line"/>
          <p:cNvSpPr/>
          <p:nvPr/>
        </p:nvSpPr>
        <p:spPr>
          <a:xfrm flipV="1">
            <a:off x="5983707" y="328025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4" name="Line"/>
          <p:cNvSpPr/>
          <p:nvPr/>
        </p:nvSpPr>
        <p:spPr>
          <a:xfrm>
            <a:off x="3781359" y="5987103"/>
            <a:ext cx="508568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5" name="x"/>
          <p:cNvSpPr txBox="1"/>
          <p:nvPr/>
        </p:nvSpPr>
        <p:spPr>
          <a:xfrm>
            <a:off x="8880540" y="562493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386" name="y"/>
          <p:cNvSpPr txBox="1"/>
          <p:nvPr/>
        </p:nvSpPr>
        <p:spPr>
          <a:xfrm>
            <a:off x="5812257" y="260546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387" name="3"/>
          <p:cNvSpPr txBox="1"/>
          <p:nvPr/>
        </p:nvSpPr>
        <p:spPr>
          <a:xfrm>
            <a:off x="5714405" y="3559379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388" name="-1"/>
          <p:cNvSpPr txBox="1"/>
          <p:nvPr/>
        </p:nvSpPr>
        <p:spPr>
          <a:xfrm>
            <a:off x="4942279" y="5951044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-1</a:t>
            </a:r>
          </a:p>
        </p:txBody>
      </p:sp>
      <p:sp>
        <p:nvSpPr>
          <p:cNvPr id="389" name="2"/>
          <p:cNvSpPr txBox="1"/>
          <p:nvPr/>
        </p:nvSpPr>
        <p:spPr>
          <a:xfrm>
            <a:off x="7454905" y="5951044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390" name="Circle"/>
          <p:cNvSpPr/>
          <p:nvPr/>
        </p:nvSpPr>
        <p:spPr>
          <a:xfrm>
            <a:off x="7524806" y="5226958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" name="1"/>
          <p:cNvSpPr txBox="1"/>
          <p:nvPr/>
        </p:nvSpPr>
        <p:spPr>
          <a:xfrm>
            <a:off x="5714405" y="5087192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</a:t>
            </a:r>
          </a:p>
        </p:txBody>
      </p:sp>
      <p:sp>
        <p:nvSpPr>
          <p:cNvPr id="392" name="-5"/>
          <p:cNvSpPr txBox="1"/>
          <p:nvPr/>
        </p:nvSpPr>
        <p:spPr>
          <a:xfrm>
            <a:off x="5982757" y="6116624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-5</a:t>
            </a:r>
          </a:p>
        </p:txBody>
      </p:sp>
      <p:sp>
        <p:nvSpPr>
          <p:cNvPr id="393" name="Circle"/>
          <p:cNvSpPr/>
          <p:nvPr/>
        </p:nvSpPr>
        <p:spPr>
          <a:xfrm>
            <a:off x="5107389" y="6316270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ol1 &amp; 2 on a line…"/>
          <p:cNvSpPr txBox="1"/>
          <p:nvPr/>
        </p:nvSpPr>
        <p:spPr>
          <a:xfrm>
            <a:off x="2519934" y="3606800"/>
            <a:ext cx="7964933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col1 &amp; 2 on a line</a:t>
            </a:r>
          </a:p>
          <a:p>
            <a:pPr>
              <a:defRPr sz="8000"/>
            </a:pPr>
            <a:r>
              <a:t>-&gt; dependent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all their linear combinations?"/>
          <p:cNvSpPr txBox="1"/>
          <p:nvPr/>
        </p:nvSpPr>
        <p:spPr>
          <a:xfrm>
            <a:off x="3142233" y="3606800"/>
            <a:ext cx="6720333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all their linear combinations?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Line"/>
          <p:cNvSpPr/>
          <p:nvPr/>
        </p:nvSpPr>
        <p:spPr>
          <a:xfrm flipV="1">
            <a:off x="6491816" y="2397162"/>
            <a:ext cx="1" cy="61095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00" name="Line"/>
          <p:cNvSpPr/>
          <p:nvPr/>
        </p:nvSpPr>
        <p:spPr>
          <a:xfrm>
            <a:off x="3436637" y="5332611"/>
            <a:ext cx="6090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01" name="x"/>
          <p:cNvSpPr txBox="1"/>
          <p:nvPr/>
        </p:nvSpPr>
        <p:spPr>
          <a:xfrm>
            <a:off x="9541050" y="49704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02" name="y"/>
          <p:cNvSpPr txBox="1"/>
          <p:nvPr/>
        </p:nvSpPr>
        <p:spPr>
          <a:xfrm>
            <a:off x="6320366" y="172237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grpSp>
        <p:nvGrpSpPr>
          <p:cNvPr id="408" name="Group"/>
          <p:cNvGrpSpPr/>
          <p:nvPr/>
        </p:nvGrpSpPr>
        <p:grpSpPr>
          <a:xfrm rot="16200000">
            <a:off x="5537994" y="2552445"/>
            <a:ext cx="2106612" cy="5483687"/>
            <a:chOff x="0" y="0"/>
            <a:chExt cx="2106611" cy="5483686"/>
          </a:xfrm>
        </p:grpSpPr>
        <p:sp>
          <p:nvSpPr>
            <p:cNvPr id="403" name="Line"/>
            <p:cNvSpPr/>
            <p:nvPr/>
          </p:nvSpPr>
          <p:spPr>
            <a:xfrm flipH="1" flipV="1">
              <a:off x="0" y="0"/>
              <a:ext cx="2106612" cy="548368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04" name="Line"/>
            <p:cNvSpPr/>
            <p:nvPr/>
          </p:nvSpPr>
          <p:spPr>
            <a:xfrm flipH="1" flipV="1">
              <a:off x="796777" y="2070599"/>
              <a:ext cx="430827" cy="113660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05" name="Line"/>
            <p:cNvSpPr/>
            <p:nvPr/>
          </p:nvSpPr>
          <p:spPr>
            <a:xfrm flipH="1" flipV="1">
              <a:off x="576155" y="1507126"/>
              <a:ext cx="864519" cy="2238641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06" name="Line"/>
            <p:cNvSpPr/>
            <p:nvPr/>
          </p:nvSpPr>
          <p:spPr>
            <a:xfrm flipH="1" flipV="1">
              <a:off x="359397" y="942259"/>
              <a:ext cx="1298143" cy="3374500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07" name="Line"/>
            <p:cNvSpPr/>
            <p:nvPr/>
          </p:nvSpPr>
          <p:spPr>
            <a:xfrm flipH="1" flipV="1">
              <a:off x="149676" y="385062"/>
              <a:ext cx="1722587" cy="4488713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409" name="Whole space: R2…"/>
          <p:cNvSpPr txBox="1"/>
          <p:nvPr/>
        </p:nvSpPr>
        <p:spPr>
          <a:xfrm>
            <a:off x="7551060" y="7952844"/>
            <a:ext cx="372252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2</a:t>
            </a:r>
          </a:p>
          <a:p>
            <a:pPr algn="l"/>
            <a:r>
              <a:t>Column space: L 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dim(whole space)…"/>
          <p:cNvSpPr txBox="1"/>
          <p:nvPr/>
        </p:nvSpPr>
        <p:spPr>
          <a:xfrm>
            <a:off x="738225" y="2489200"/>
            <a:ext cx="11528350" cy="477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700"/>
            </a:pPr>
            <a:r>
              <a:t>dim(whole space)</a:t>
            </a:r>
          </a:p>
          <a:p>
            <a:pPr>
              <a:defRPr sz="7700"/>
            </a:pPr>
            <a:r>
              <a:t>n rows </a:t>
            </a:r>
          </a:p>
          <a:p>
            <a:pPr>
              <a:defRPr sz="7700"/>
            </a:pPr>
            <a:r>
              <a:t>dim(column space)</a:t>
            </a:r>
          </a:p>
          <a:p>
            <a:pPr>
              <a:defRPr sz="7700"/>
            </a:pPr>
            <a:r>
              <a:t>n of independent columns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V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915" y="2610559"/>
            <a:ext cx="5972927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Whole space: R3…"/>
          <p:cNvSpPr txBox="1"/>
          <p:nvPr/>
        </p:nvSpPr>
        <p:spPr>
          <a:xfrm>
            <a:off x="4594580" y="6442233"/>
            <a:ext cx="381564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</a:p>
          <a:p>
            <a:pPr algn="l"/>
            <a:r>
              <a:t>Column space: R</a:t>
            </a:r>
            <a:r>
              <a:rPr baseline="31999"/>
              <a:t>3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915" y="2610559"/>
            <a:ext cx="6035800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Whole space: R3…"/>
          <p:cNvSpPr txBox="1"/>
          <p:nvPr/>
        </p:nvSpPr>
        <p:spPr>
          <a:xfrm>
            <a:off x="4594580" y="6442233"/>
            <a:ext cx="362056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</a:p>
          <a:p>
            <a:pPr algn="l"/>
            <a:r>
              <a:t>Column space: P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915" y="2610559"/>
            <a:ext cx="5469944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Whole space: R3…"/>
          <p:cNvSpPr txBox="1"/>
          <p:nvPr/>
        </p:nvSpPr>
        <p:spPr>
          <a:xfrm>
            <a:off x="4594580" y="6442233"/>
            <a:ext cx="362056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</a:p>
          <a:p>
            <a:pPr algn="l"/>
            <a:r>
              <a:t>Column space: P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915" y="2610559"/>
            <a:ext cx="5910054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Whole space: R3…"/>
          <p:cNvSpPr txBox="1"/>
          <p:nvPr/>
        </p:nvSpPr>
        <p:spPr>
          <a:xfrm>
            <a:off x="4594580" y="6442233"/>
            <a:ext cx="359542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</a:p>
          <a:p>
            <a:pPr algn="l"/>
            <a:r>
              <a:t>Column space: L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52" y="2437504"/>
            <a:ext cx="4463978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Whole space: R3…"/>
          <p:cNvSpPr txBox="1"/>
          <p:nvPr/>
        </p:nvSpPr>
        <p:spPr>
          <a:xfrm>
            <a:off x="4594580" y="6442233"/>
            <a:ext cx="362056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</a:p>
          <a:p>
            <a:pPr algn="l"/>
            <a:r>
              <a:t>Column space: P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446" y="2459084"/>
            <a:ext cx="5910054" cy="2452045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Whole space: R2…"/>
          <p:cNvSpPr txBox="1"/>
          <p:nvPr/>
        </p:nvSpPr>
        <p:spPr>
          <a:xfrm>
            <a:off x="4594580" y="6442233"/>
            <a:ext cx="381564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2</a:t>
            </a:r>
          </a:p>
          <a:p>
            <a:pPr algn="l"/>
            <a:r>
              <a:t>Column space: 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Four spaces in a matrix"/>
          <p:cNvSpPr txBox="1"/>
          <p:nvPr/>
        </p:nvSpPr>
        <p:spPr>
          <a:xfrm>
            <a:off x="1137666" y="4216400"/>
            <a:ext cx="1072946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Four spaces in a matrix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An mxn matrix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An mxn matrix </a:t>
            </a:r>
          </a:p>
          <a:p>
            <a:pPr defTabSz="502412">
              <a:defRPr sz="6880"/>
            </a:pPr>
            <a:r>
              <a:t>has two whole spaces:</a:t>
            </a:r>
          </a:p>
          <a:p>
            <a:pPr defTabSz="502412">
              <a:defRPr sz="6880"/>
            </a:pPr>
            <a:r>
              <a:t>R</a:t>
            </a:r>
            <a:r>
              <a:rPr baseline="31999"/>
              <a:t>m</a:t>
            </a:r>
            <a:r>
              <a:t> and R</a:t>
            </a:r>
            <a:r>
              <a:rPr baseline="31999"/>
              <a:t>n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7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8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9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40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41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pic>
        <p:nvPicPr>
          <p:cNvPr id="442" name="MathTypeImage.pdf" descr="MathType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MathTypeImage.pdf" descr="MathType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445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  <p:sp>
        <p:nvSpPr>
          <p:cNvPr id="446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7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8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49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50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3</a:t>
            </a:r>
          </a:p>
        </p:txBody>
      </p:sp>
      <p:sp>
        <p:nvSpPr>
          <p:cNvPr id="451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row space</a:t>
            </a:r>
          </a:p>
        </p:txBody>
      </p:sp>
      <p:sp>
        <p:nvSpPr>
          <p:cNvPr id="454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column space</a:t>
            </a:r>
          </a:p>
        </p:txBody>
      </p:sp>
      <p:pic>
        <p:nvPicPr>
          <p:cNvPr id="455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7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8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9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60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61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462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3</a:t>
            </a:r>
          </a:p>
        </p:txBody>
      </p:sp>
      <p:pic>
        <p:nvPicPr>
          <p:cNvPr id="463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466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  <p:sp>
        <p:nvSpPr>
          <p:cNvPr id="467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8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9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70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71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295" y="2857500"/>
            <a:ext cx="2564248" cy="4038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60389" y="1763186"/>
            <a:ext cx="8683923" cy="3214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72754" y="5512325"/>
            <a:ext cx="7839645" cy="247805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null space"/>
          <p:cNvSpPr txBox="1"/>
          <p:nvPr/>
        </p:nvSpPr>
        <p:spPr>
          <a:xfrm>
            <a:off x="5524822" y="7877589"/>
            <a:ext cx="1955156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null space</a:t>
            </a:r>
          </a:p>
        </p:txBody>
      </p:sp>
      <p:sp>
        <p:nvSpPr>
          <p:cNvPr id="476" name="Rounded Rectangle"/>
          <p:cNvSpPr/>
          <p:nvPr/>
        </p:nvSpPr>
        <p:spPr>
          <a:xfrm>
            <a:off x="6924219" y="2443082"/>
            <a:ext cx="896530" cy="1989413"/>
          </a:xfrm>
          <a:prstGeom prst="roundRect">
            <a:avLst>
              <a:gd name="adj" fmla="val 21249"/>
            </a:avLst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Rounded Rectangle"/>
          <p:cNvSpPr/>
          <p:nvPr/>
        </p:nvSpPr>
        <p:spPr>
          <a:xfrm>
            <a:off x="2613061" y="3075242"/>
            <a:ext cx="517702" cy="590179"/>
          </a:xfrm>
          <a:prstGeom prst="roundRect">
            <a:avLst>
              <a:gd name="adj" fmla="val 31114"/>
            </a:avLst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row space</a:t>
            </a:r>
          </a:p>
        </p:txBody>
      </p:sp>
      <p:sp>
        <p:nvSpPr>
          <p:cNvPr id="480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column space</a:t>
            </a:r>
          </a:p>
        </p:txBody>
      </p:sp>
      <p:pic>
        <p:nvPicPr>
          <p:cNvPr id="481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83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84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85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86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87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488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3</a:t>
            </a:r>
          </a:p>
        </p:txBody>
      </p:sp>
      <p:pic>
        <p:nvPicPr>
          <p:cNvPr id="489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492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  <p:sp>
        <p:nvSpPr>
          <p:cNvPr id="493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4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5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96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97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2</a:t>
            </a:r>
          </a:p>
        </p:txBody>
      </p:sp>
      <p:sp>
        <p:nvSpPr>
          <p:cNvPr id="498" name="null space"/>
          <p:cNvSpPr/>
          <p:nvPr/>
        </p:nvSpPr>
        <p:spPr>
          <a:xfrm rot="4422001">
            <a:off x="8423952" y="7363248"/>
            <a:ext cx="2926385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null space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29918" y="4836104"/>
            <a:ext cx="4145101" cy="3559380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left null space"/>
          <p:cNvSpPr txBox="1"/>
          <p:nvPr/>
        </p:nvSpPr>
        <p:spPr>
          <a:xfrm>
            <a:off x="5163058" y="8866952"/>
            <a:ext cx="2678684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left null space</a:t>
            </a:r>
          </a:p>
        </p:txBody>
      </p:sp>
      <p:grpSp>
        <p:nvGrpSpPr>
          <p:cNvPr id="505" name="Group"/>
          <p:cNvGrpSpPr/>
          <p:nvPr/>
        </p:nvGrpSpPr>
        <p:grpSpPr>
          <a:xfrm>
            <a:off x="494612" y="1150650"/>
            <a:ext cx="12015576" cy="3214180"/>
            <a:chOff x="0" y="0"/>
            <a:chExt cx="12015574" cy="3214179"/>
          </a:xfrm>
        </p:grpSpPr>
        <p:pic>
          <p:nvPicPr>
            <p:cNvPr id="502" name="MathTypeImage.pdf" descr="MathTypeImage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693" y="0"/>
              <a:ext cx="12010882" cy="3214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3" name="Rounded Rectangle"/>
            <p:cNvSpPr/>
            <p:nvPr/>
          </p:nvSpPr>
          <p:spPr>
            <a:xfrm>
              <a:off x="0" y="1372451"/>
              <a:ext cx="517702" cy="590179"/>
            </a:xfrm>
            <a:prstGeom prst="roundRect">
              <a:avLst>
                <a:gd name="adj" fmla="val 31114"/>
              </a:avLst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Rounded Rectangle"/>
            <p:cNvSpPr/>
            <p:nvPr/>
          </p:nvSpPr>
          <p:spPr>
            <a:xfrm>
              <a:off x="1990383" y="1197378"/>
              <a:ext cx="3306083" cy="940324"/>
            </a:xfrm>
            <a:prstGeom prst="roundRect">
              <a:avLst>
                <a:gd name="adj" fmla="val 20259"/>
              </a:avLst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row space</a:t>
            </a:r>
          </a:p>
        </p:txBody>
      </p:sp>
      <p:sp>
        <p:nvSpPr>
          <p:cNvPr id="508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column space</a:t>
            </a:r>
          </a:p>
        </p:txBody>
      </p:sp>
      <p:pic>
        <p:nvPicPr>
          <p:cNvPr id="509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11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12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13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14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515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516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3</a:t>
            </a:r>
          </a:p>
        </p:txBody>
      </p:sp>
      <p:pic>
        <p:nvPicPr>
          <p:cNvPr id="517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520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  <p:sp>
        <p:nvSpPr>
          <p:cNvPr id="521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22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23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24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525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2</a:t>
            </a:r>
          </a:p>
        </p:txBody>
      </p:sp>
      <p:sp>
        <p:nvSpPr>
          <p:cNvPr id="526" name="left null space"/>
          <p:cNvSpPr/>
          <p:nvPr/>
        </p:nvSpPr>
        <p:spPr>
          <a:xfrm rot="4422001">
            <a:off x="7932614" y="2868972"/>
            <a:ext cx="3909061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left null space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row space</a:t>
            </a:r>
          </a:p>
        </p:txBody>
      </p:sp>
      <p:sp>
        <p:nvSpPr>
          <p:cNvPr id="529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column space</a:t>
            </a:r>
          </a:p>
        </p:txBody>
      </p:sp>
      <p:pic>
        <p:nvPicPr>
          <p:cNvPr id="530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2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3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4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35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536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537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3</a:t>
            </a:r>
          </a:p>
        </p:txBody>
      </p:sp>
      <p:pic>
        <p:nvPicPr>
          <p:cNvPr id="538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541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  <p:sp>
        <p:nvSpPr>
          <p:cNvPr id="542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3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4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45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546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2</a:t>
            </a:r>
          </a:p>
        </p:txBody>
      </p:sp>
      <p:sp>
        <p:nvSpPr>
          <p:cNvPr id="547" name="left null space"/>
          <p:cNvSpPr/>
          <p:nvPr/>
        </p:nvSpPr>
        <p:spPr>
          <a:xfrm rot="4422001">
            <a:off x="7932614" y="2868972"/>
            <a:ext cx="3909061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left null space</a:t>
            </a:r>
          </a:p>
        </p:txBody>
      </p:sp>
      <p:sp>
        <p:nvSpPr>
          <p:cNvPr id="548" name="null space"/>
          <p:cNvSpPr/>
          <p:nvPr/>
        </p:nvSpPr>
        <p:spPr>
          <a:xfrm rot="4422001">
            <a:off x="8423952" y="7363248"/>
            <a:ext cx="2926385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null space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0" name="Table"/>
          <p:cNvGraphicFramePr/>
          <p:nvPr/>
        </p:nvGraphicFramePr>
        <p:xfrm>
          <a:off x="3482234" y="3052860"/>
          <a:ext cx="6632269" cy="381574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32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4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7191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191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191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51" name="MathTypeImage.pdf" descr="MathType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35452" y="2688918"/>
            <a:ext cx="974246" cy="3492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MathTypeImage.pdf" descr="MathType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208386" y="801482"/>
            <a:ext cx="974247" cy="356213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r"/>
          <p:cNvSpPr txBox="1"/>
          <p:nvPr/>
        </p:nvSpPr>
        <p:spPr>
          <a:xfrm>
            <a:off x="4665912" y="1834666"/>
            <a:ext cx="26257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</a:t>
            </a:r>
          </a:p>
        </p:txBody>
      </p:sp>
      <p:sp>
        <p:nvSpPr>
          <p:cNvPr id="554" name="r"/>
          <p:cNvSpPr txBox="1"/>
          <p:nvPr/>
        </p:nvSpPr>
        <p:spPr>
          <a:xfrm>
            <a:off x="2425561" y="4025556"/>
            <a:ext cx="26257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</a:t>
            </a:r>
          </a:p>
        </p:txBody>
      </p:sp>
      <p:pic>
        <p:nvPicPr>
          <p:cNvPr id="555" name="MathTypeImage.pdf" descr="MathType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6012063" y="2575762"/>
            <a:ext cx="974246" cy="9393574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n"/>
          <p:cNvSpPr txBox="1"/>
          <p:nvPr/>
        </p:nvSpPr>
        <p:spPr>
          <a:xfrm>
            <a:off x="6627156" y="7475528"/>
            <a:ext cx="30480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n</a:t>
            </a:r>
          </a:p>
        </p:txBody>
      </p:sp>
      <p:pic>
        <p:nvPicPr>
          <p:cNvPr id="557" name="MathTypeImage.pdf" descr="MathType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064784" y="2154478"/>
            <a:ext cx="974247" cy="5243648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m"/>
          <p:cNvSpPr txBox="1"/>
          <p:nvPr/>
        </p:nvSpPr>
        <p:spPr>
          <a:xfrm>
            <a:off x="10908605" y="4702126"/>
            <a:ext cx="38944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</a:t>
            </a:r>
          </a:p>
        </p:txBody>
      </p:sp>
      <p:pic>
        <p:nvPicPr>
          <p:cNvPr id="559" name="MathTypeImage.pdf" descr="MathType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3032" y="-261689"/>
            <a:ext cx="974247" cy="568847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n-r"/>
          <p:cNvSpPr txBox="1"/>
          <p:nvPr/>
        </p:nvSpPr>
        <p:spPr>
          <a:xfrm>
            <a:off x="7799035" y="1834666"/>
            <a:ext cx="57994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n-r</a:t>
            </a:r>
          </a:p>
        </p:txBody>
      </p:sp>
      <p:pic>
        <p:nvPicPr>
          <p:cNvPr id="561" name="MathTypeImage.pdf" descr="MathType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35452" y="5491001"/>
            <a:ext cx="974246" cy="1560752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m-r"/>
          <p:cNvSpPr txBox="1"/>
          <p:nvPr/>
        </p:nvSpPr>
        <p:spPr>
          <a:xfrm>
            <a:off x="2042962" y="5935695"/>
            <a:ext cx="664593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m-r</a:t>
            </a:r>
          </a:p>
        </p:txBody>
      </p:sp>
      <p:sp>
        <p:nvSpPr>
          <p:cNvPr id="563" name="null space"/>
          <p:cNvSpPr txBox="1"/>
          <p:nvPr/>
        </p:nvSpPr>
        <p:spPr>
          <a:xfrm>
            <a:off x="7202290" y="1223522"/>
            <a:ext cx="1773437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null space</a:t>
            </a:r>
          </a:p>
        </p:txBody>
      </p:sp>
      <p:sp>
        <p:nvSpPr>
          <p:cNvPr id="564" name="column space"/>
          <p:cNvSpPr txBox="1"/>
          <p:nvPr/>
        </p:nvSpPr>
        <p:spPr>
          <a:xfrm rot="16200000">
            <a:off x="146245" y="4007045"/>
            <a:ext cx="2337594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column space</a:t>
            </a:r>
          </a:p>
        </p:txBody>
      </p:sp>
      <p:sp>
        <p:nvSpPr>
          <p:cNvPr id="565" name="row space"/>
          <p:cNvSpPr txBox="1"/>
          <p:nvPr/>
        </p:nvSpPr>
        <p:spPr>
          <a:xfrm>
            <a:off x="3917921" y="1223522"/>
            <a:ext cx="1758554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row space</a:t>
            </a:r>
          </a:p>
        </p:txBody>
      </p:sp>
      <p:sp>
        <p:nvSpPr>
          <p:cNvPr id="566" name="left null space"/>
          <p:cNvSpPr txBox="1"/>
          <p:nvPr/>
        </p:nvSpPr>
        <p:spPr>
          <a:xfrm rot="16200000">
            <a:off x="387593" y="5917184"/>
            <a:ext cx="2394150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left null space</a:t>
            </a:r>
          </a:p>
        </p:txBody>
      </p:sp>
      <p:sp>
        <p:nvSpPr>
          <p:cNvPr id="567" name="whole space (column)"/>
          <p:cNvSpPr txBox="1"/>
          <p:nvPr/>
        </p:nvSpPr>
        <p:spPr>
          <a:xfrm rot="5400000">
            <a:off x="9852504" y="4683616"/>
            <a:ext cx="3674509" cy="55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568" name="whole space (row)"/>
          <p:cNvSpPr txBox="1"/>
          <p:nvPr/>
        </p:nvSpPr>
        <p:spPr>
          <a:xfrm>
            <a:off x="5247579" y="7975841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Linear transformation"/>
          <p:cNvSpPr txBox="1"/>
          <p:nvPr/>
        </p:nvSpPr>
        <p:spPr>
          <a:xfrm>
            <a:off x="1636522" y="4216400"/>
            <a:ext cx="973175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Linear transformation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328" y="3908425"/>
            <a:ext cx="5214321" cy="1936748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Connection Line"/>
          <p:cNvSpPr/>
          <p:nvPr/>
        </p:nvSpPr>
        <p:spPr>
          <a:xfrm>
            <a:off x="5789593" y="3694429"/>
            <a:ext cx="2477394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 x on original grid…"/>
          <p:cNvSpPr txBox="1"/>
          <p:nvPr/>
        </p:nvSpPr>
        <p:spPr>
          <a:xfrm>
            <a:off x="360621" y="2565399"/>
            <a:ext cx="1228355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411111" indent="-1411111">
              <a:buSzPct val="100000"/>
              <a:buAutoNum type="arabicPeriod"/>
              <a:defRPr sz="7400"/>
            </a:pPr>
            <a:r>
              <a:t>place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x</a:t>
            </a:r>
            <a:r>
              <a:t> on original grid</a:t>
            </a:r>
          </a:p>
          <a:p>
            <a:pPr marL="1411111" indent="-1411111">
              <a:buSzPct val="100000"/>
              <a:buAutoNum type="arabicPeriod"/>
              <a:defRPr sz="7400"/>
            </a:pPr>
            <a:r>
              <a:t>transform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x </a:t>
            </a:r>
            <a:r>
              <a:t>onto A grid</a:t>
            </a:r>
          </a:p>
          <a:p>
            <a:pPr marL="1411111" indent="-1411111">
              <a:buSzPct val="100000"/>
              <a:buAutoNum type="arabicPeriod"/>
              <a:defRPr sz="7400"/>
            </a:pPr>
            <a:r>
              <a:t>read transformed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x</a:t>
            </a:r>
          </a:p>
          <a:p>
            <a:pPr>
              <a:defRPr sz="7400"/>
            </a:pPr>
            <a:r>
              <a:t>on original grid (=b)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38190" y="4011414"/>
            <a:ext cx="5128496" cy="1730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example 1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1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67" y="3650853"/>
            <a:ext cx="9745301" cy="2452044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Connection Line"/>
          <p:cNvSpPr/>
          <p:nvPr/>
        </p:nvSpPr>
        <p:spPr>
          <a:xfrm>
            <a:off x="7276044" y="31765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585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6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7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589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591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592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594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5" name="Image" descr="Image"/>
            <p:cNvPicPr>
              <a:picLocks/>
            </p:cNvPicPr>
            <p:nvPr/>
          </p:nvPicPr>
          <p:blipFill>
            <a:blip r:embed="rId3">
              <a:alphaModFix amt="49841"/>
            </a:blip>
            <a:srcRect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6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97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599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1690" y="690459"/>
            <a:ext cx="2588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  <p:grpSp>
        <p:nvGrpSpPr>
          <p:cNvPr id="603" name="Group"/>
          <p:cNvGrpSpPr/>
          <p:nvPr/>
        </p:nvGrpSpPr>
        <p:grpSpPr>
          <a:xfrm rot="20100000">
            <a:off x="5446541" y="2397750"/>
            <a:ext cx="2931940" cy="2822851"/>
            <a:chOff x="0" y="0"/>
            <a:chExt cx="2931938" cy="2822850"/>
          </a:xfrm>
        </p:grpSpPr>
        <p:sp>
          <p:nvSpPr>
            <p:cNvPr id="601" name="basis vector"/>
            <p:cNvSpPr txBox="1"/>
            <p:nvPr/>
          </p:nvSpPr>
          <p:spPr>
            <a:xfrm>
              <a:off x="774724" y="2268614"/>
              <a:ext cx="2157215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basis vector</a:t>
              </a:r>
            </a:p>
          </p:txBody>
        </p:sp>
        <p:sp>
          <p:nvSpPr>
            <p:cNvPr id="602" name="basis vector"/>
            <p:cNvSpPr txBox="1"/>
            <p:nvPr/>
          </p:nvSpPr>
          <p:spPr>
            <a:xfrm rot="5400000">
              <a:off x="-801490" y="801489"/>
              <a:ext cx="2157216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basis vector</a:t>
              </a:r>
            </a:p>
          </p:txBody>
        </p:sp>
      </p:grp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05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6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07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08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10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612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3" name="Image" descr="Image"/>
            <p:cNvPicPr>
              <a:picLocks/>
            </p:cNvPicPr>
            <p:nvPr/>
          </p:nvPicPr>
          <p:blipFill>
            <a:blip r:embed="rId3">
              <a:alphaModFix amt="49841"/>
            </a:blip>
            <a:srcRect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4" name="Circle"/>
            <p:cNvSpPr/>
            <p:nvPr/>
          </p:nvSpPr>
          <p:spPr>
            <a:xfrm>
              <a:off x="17624902" y="13138855"/>
              <a:ext cx="377222" cy="377221"/>
            </a:xfrm>
            <a:prstGeom prst="ellipse">
              <a:avLst/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16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618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50269" y="626689"/>
            <a:ext cx="1430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Connection Line"/>
          <p:cNvSpPr/>
          <p:nvPr/>
        </p:nvSpPr>
        <p:spPr>
          <a:xfrm>
            <a:off x="7986389" y="1326117"/>
            <a:ext cx="1082968" cy="775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0" h="18074" extrusionOk="0">
                <a:moveTo>
                  <a:pt x="20949" y="18074"/>
                </a:moveTo>
                <a:cubicBezTo>
                  <a:pt x="21600" y="1735"/>
                  <a:pt x="14617" y="-3526"/>
                  <a:pt x="0" y="2291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  <p:pic>
        <p:nvPicPr>
          <p:cNvPr id="621" name="MathTypeImage.pdf" descr="MathTypeImage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example 2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2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67" y="3650853"/>
            <a:ext cx="10374030" cy="2452044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Connection Line"/>
          <p:cNvSpPr/>
          <p:nvPr/>
        </p:nvSpPr>
        <p:spPr>
          <a:xfrm>
            <a:off x="7593544" y="32019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30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1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32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63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636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637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2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43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1690" y="690459"/>
            <a:ext cx="2758768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basis vector"/>
          <p:cNvSpPr txBox="1"/>
          <p:nvPr/>
        </p:nvSpPr>
        <p:spPr>
          <a:xfrm rot="20766000">
            <a:off x="6792152" y="4612378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645" name="basis vector"/>
          <p:cNvSpPr txBox="1"/>
          <p:nvPr/>
        </p:nvSpPr>
        <p:spPr>
          <a:xfrm rot="6300000">
            <a:off x="5344870" y="351614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646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 sequence of numb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sequence of numbers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48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9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51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53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Circle"/>
          <p:cNvSpPr/>
          <p:nvPr/>
        </p:nvSpPr>
        <p:spPr>
          <a:xfrm>
            <a:off x="10069452" y="1371299"/>
            <a:ext cx="383257" cy="383257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9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60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23769" y="-8311"/>
            <a:ext cx="1600767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4" name="Connection Line"/>
          <p:cNvSpPr/>
          <p:nvPr/>
        </p:nvSpPr>
        <p:spPr>
          <a:xfrm>
            <a:off x="8877539" y="1326772"/>
            <a:ext cx="1131866" cy="731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65" extrusionOk="0">
                <a:moveTo>
                  <a:pt x="0" y="17865"/>
                </a:moveTo>
                <a:cubicBezTo>
                  <a:pt x="1277" y="1316"/>
                  <a:pt x="8477" y="-3735"/>
                  <a:pt x="21600" y="2711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  <p:pic>
        <p:nvPicPr>
          <p:cNvPr id="663" name="MathTypeImage.pdf" descr="MathTypeImage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16728" y="2457357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example 3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3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650853"/>
            <a:ext cx="11191379" cy="2452044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Connection Line"/>
          <p:cNvSpPr/>
          <p:nvPr/>
        </p:nvSpPr>
        <p:spPr>
          <a:xfrm>
            <a:off x="7428444" y="32019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72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3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74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676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678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679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83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8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71690" y="690459"/>
            <a:ext cx="2963121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basis vectors"/>
          <p:cNvSpPr txBox="1"/>
          <p:nvPr/>
        </p:nvSpPr>
        <p:spPr>
          <a:xfrm rot="20766000">
            <a:off x="6848192" y="4599682"/>
            <a:ext cx="2315370" cy="55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vectors</a:t>
            </a:r>
          </a:p>
        </p:txBody>
      </p:sp>
      <p:sp>
        <p:nvSpPr>
          <p:cNvPr id="686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  <p:sp>
        <p:nvSpPr>
          <p:cNvPr id="687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89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0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91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92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9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98" name="Circle"/>
          <p:cNvSpPr/>
          <p:nvPr/>
        </p:nvSpPr>
        <p:spPr>
          <a:xfrm>
            <a:off x="9985106" y="3719972"/>
            <a:ext cx="383257" cy="383256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99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55096" y="4187229"/>
            <a:ext cx="1839179" cy="1328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988446" y="911916"/>
            <a:ext cx="1055825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5" name="Connection Line"/>
          <p:cNvSpPr/>
          <p:nvPr/>
        </p:nvSpPr>
        <p:spPr>
          <a:xfrm>
            <a:off x="9232510" y="2331917"/>
            <a:ext cx="980665" cy="1302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1" h="21600" extrusionOk="0">
                <a:moveTo>
                  <a:pt x="0" y="0"/>
                </a:moveTo>
                <a:cubicBezTo>
                  <a:pt x="15052" y="890"/>
                  <a:pt x="21600" y="8090"/>
                  <a:pt x="19643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  <p:sp>
        <p:nvSpPr>
          <p:cNvPr id="703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4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Detransformation:…"/>
          <p:cNvSpPr txBox="1"/>
          <p:nvPr/>
        </p:nvSpPr>
        <p:spPr>
          <a:xfrm>
            <a:off x="2399030" y="3606800"/>
            <a:ext cx="8206741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Detransformation:</a:t>
            </a:r>
          </a:p>
          <a:p>
            <a:pPr>
              <a:defRPr sz="8000"/>
            </a:pPr>
            <a:r>
              <a:t>Inverse matrix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99221" y="3759398"/>
            <a:ext cx="6406166" cy="223471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Connection Line"/>
          <p:cNvSpPr/>
          <p:nvPr/>
        </p:nvSpPr>
        <p:spPr>
          <a:xfrm>
            <a:off x="6486649" y="3764134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5877" y="3464563"/>
            <a:ext cx="2179611" cy="2500143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e"/>
          <p:cNvSpPr/>
          <p:nvPr/>
        </p:nvSpPr>
        <p:spPr>
          <a:xfrm flipV="1">
            <a:off x="7587052" y="3830494"/>
            <a:ext cx="1489235" cy="1974317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5" name="Line"/>
          <p:cNvSpPr/>
          <p:nvPr/>
        </p:nvSpPr>
        <p:spPr>
          <a:xfrm flipV="1">
            <a:off x="7580384" y="311182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6" name="Line"/>
          <p:cNvSpPr/>
          <p:nvPr/>
        </p:nvSpPr>
        <p:spPr>
          <a:xfrm>
            <a:off x="6499039" y="5818673"/>
            <a:ext cx="39646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7" name="x"/>
          <p:cNvSpPr txBox="1"/>
          <p:nvPr/>
        </p:nvSpPr>
        <p:spPr>
          <a:xfrm>
            <a:off x="10477217" y="545650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138" name="y"/>
          <p:cNvSpPr txBox="1"/>
          <p:nvPr/>
        </p:nvSpPr>
        <p:spPr>
          <a:xfrm>
            <a:off x="7408934" y="24370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39" name="3"/>
          <p:cNvSpPr txBox="1"/>
          <p:nvPr/>
        </p:nvSpPr>
        <p:spPr>
          <a:xfrm>
            <a:off x="8970330" y="579355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140" name="4"/>
          <p:cNvSpPr txBox="1"/>
          <p:nvPr/>
        </p:nvSpPr>
        <p:spPr>
          <a:xfrm>
            <a:off x="7271382" y="3649688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4</a:t>
            </a:r>
          </a:p>
        </p:txBody>
      </p:sp>
      <p:sp>
        <p:nvSpPr>
          <p:cNvPr id="141" name="Circle"/>
          <p:cNvSpPr/>
          <p:nvPr/>
        </p:nvSpPr>
        <p:spPr>
          <a:xfrm>
            <a:off x="9040231" y="378945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Circle"/>
          <p:cNvSpPr/>
          <p:nvPr/>
        </p:nvSpPr>
        <p:spPr>
          <a:xfrm>
            <a:off x="7529584" y="576793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example 1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1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67" y="3650853"/>
            <a:ext cx="10311157" cy="257779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Connection Line"/>
          <p:cNvSpPr/>
          <p:nvPr/>
        </p:nvSpPr>
        <p:spPr>
          <a:xfrm>
            <a:off x="8205451" y="3199741"/>
            <a:ext cx="2477394" cy="541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719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0" name="Image" descr="Image"/>
            <p:cNvPicPr>
              <a:picLocks/>
            </p:cNvPicPr>
            <p:nvPr/>
          </p:nvPicPr>
          <p:blipFill>
            <a:blip r:embed="rId3">
              <a:alphaModFix amt="49841"/>
            </a:blip>
            <a:srcRect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1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22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724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1690" y="690459"/>
            <a:ext cx="2588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  <p:grpSp>
        <p:nvGrpSpPr>
          <p:cNvPr id="728" name="Group"/>
          <p:cNvGrpSpPr/>
          <p:nvPr/>
        </p:nvGrpSpPr>
        <p:grpSpPr>
          <a:xfrm rot="20100000">
            <a:off x="5446541" y="2397750"/>
            <a:ext cx="2931940" cy="2822851"/>
            <a:chOff x="0" y="0"/>
            <a:chExt cx="2931938" cy="2822850"/>
          </a:xfrm>
        </p:grpSpPr>
        <p:sp>
          <p:nvSpPr>
            <p:cNvPr id="726" name="basis vector"/>
            <p:cNvSpPr txBox="1"/>
            <p:nvPr/>
          </p:nvSpPr>
          <p:spPr>
            <a:xfrm>
              <a:off x="774724" y="2268614"/>
              <a:ext cx="2157215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basis vector</a:t>
              </a:r>
            </a:p>
          </p:txBody>
        </p:sp>
        <p:sp>
          <p:nvSpPr>
            <p:cNvPr id="727" name="basis vector"/>
            <p:cNvSpPr txBox="1"/>
            <p:nvPr/>
          </p:nvSpPr>
          <p:spPr>
            <a:xfrm rot="5400000">
              <a:off x="-801490" y="801489"/>
              <a:ext cx="2157216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basis vector</a:t>
              </a:r>
            </a:p>
          </p:txBody>
        </p:sp>
      </p:grp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730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31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32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73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736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737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739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0" name="Image" descr="Image"/>
            <p:cNvPicPr>
              <a:picLocks/>
            </p:cNvPicPr>
            <p:nvPr/>
          </p:nvPicPr>
          <p:blipFill>
            <a:blip r:embed="rId3">
              <a:alphaModFix amt="49841"/>
            </a:blip>
            <a:srcRect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1" name="Circle"/>
            <p:cNvSpPr/>
            <p:nvPr/>
          </p:nvSpPr>
          <p:spPr>
            <a:xfrm>
              <a:off x="17624902" y="13138855"/>
              <a:ext cx="377222" cy="377221"/>
            </a:xfrm>
            <a:prstGeom prst="ellipse">
              <a:avLst/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2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745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50269" y="626689"/>
            <a:ext cx="1430473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1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747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8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49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50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752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5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Circle"/>
          <p:cNvSpPr/>
          <p:nvPr/>
        </p:nvSpPr>
        <p:spPr>
          <a:xfrm>
            <a:off x="7547168" y="1423072"/>
            <a:ext cx="377222" cy="377222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57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50269" y="626689"/>
            <a:ext cx="1430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Connection Line"/>
          <p:cNvSpPr/>
          <p:nvPr/>
        </p:nvSpPr>
        <p:spPr>
          <a:xfrm>
            <a:off x="7988539" y="1252141"/>
            <a:ext cx="1080818" cy="751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62" extrusionOk="0">
                <a:moveTo>
                  <a:pt x="0" y="1808"/>
                </a:moveTo>
                <a:cubicBezTo>
                  <a:pt x="12616" y="-3238"/>
                  <a:pt x="19816" y="2280"/>
                  <a:pt x="21600" y="1836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example 2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2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67" y="3650853"/>
            <a:ext cx="10939886" cy="2577790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Connection Line"/>
          <p:cNvSpPr/>
          <p:nvPr/>
        </p:nvSpPr>
        <p:spPr>
          <a:xfrm>
            <a:off x="8964421" y="32019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8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70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71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1690" y="690459"/>
            <a:ext cx="2758768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72" name="basis vector"/>
          <p:cNvSpPr txBox="1"/>
          <p:nvPr/>
        </p:nvSpPr>
        <p:spPr>
          <a:xfrm rot="20766000">
            <a:off x="6792152" y="4612378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773" name="basis vector"/>
          <p:cNvSpPr txBox="1"/>
          <p:nvPr/>
        </p:nvSpPr>
        <p:spPr>
          <a:xfrm rot="6300000">
            <a:off x="5344870" y="351614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774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776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7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78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780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782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783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5877" y="3464563"/>
            <a:ext cx="2500142" cy="365405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Line"/>
          <p:cNvSpPr/>
          <p:nvPr/>
        </p:nvSpPr>
        <p:spPr>
          <a:xfrm flipV="1">
            <a:off x="7445114" y="2913111"/>
            <a:ext cx="1" cy="2575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6" name="Line"/>
          <p:cNvSpPr/>
          <p:nvPr/>
        </p:nvSpPr>
        <p:spPr>
          <a:xfrm>
            <a:off x="7454480" y="5480708"/>
            <a:ext cx="3780370" cy="69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7" name="Line"/>
          <p:cNvSpPr/>
          <p:nvPr/>
        </p:nvSpPr>
        <p:spPr>
          <a:xfrm flipH="1">
            <a:off x="5993680" y="5468354"/>
            <a:ext cx="1463586" cy="14635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8" name="x"/>
          <p:cNvSpPr txBox="1"/>
          <p:nvPr/>
        </p:nvSpPr>
        <p:spPr>
          <a:xfrm>
            <a:off x="11311852" y="51254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149" name="y"/>
          <p:cNvSpPr txBox="1"/>
          <p:nvPr/>
        </p:nvSpPr>
        <p:spPr>
          <a:xfrm>
            <a:off x="5457115" y="6914863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50" name="z"/>
          <p:cNvSpPr txBox="1"/>
          <p:nvPr/>
        </p:nvSpPr>
        <p:spPr>
          <a:xfrm>
            <a:off x="7273664" y="2118695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151" name="Line"/>
          <p:cNvSpPr/>
          <p:nvPr/>
        </p:nvSpPr>
        <p:spPr>
          <a:xfrm flipH="1">
            <a:off x="9957029" y="5481054"/>
            <a:ext cx="629741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2" name="Line"/>
          <p:cNvSpPr/>
          <p:nvPr/>
        </p:nvSpPr>
        <p:spPr>
          <a:xfrm flipH="1" flipV="1">
            <a:off x="6817041" y="6094057"/>
            <a:ext cx="3176221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3" name="Line"/>
          <p:cNvSpPr/>
          <p:nvPr/>
        </p:nvSpPr>
        <p:spPr>
          <a:xfrm>
            <a:off x="9960397" y="4315050"/>
            <a:ext cx="1" cy="180065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4" name="Circle"/>
          <p:cNvSpPr/>
          <p:nvPr/>
        </p:nvSpPr>
        <p:spPr>
          <a:xfrm>
            <a:off x="9909597" y="4213830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3"/>
          <p:cNvSpPr txBox="1"/>
          <p:nvPr/>
        </p:nvSpPr>
        <p:spPr>
          <a:xfrm>
            <a:off x="10432874" y="5126477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156" name="-1"/>
          <p:cNvSpPr txBox="1"/>
          <p:nvPr/>
        </p:nvSpPr>
        <p:spPr>
          <a:xfrm>
            <a:off x="6495000" y="5878157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-1</a:t>
            </a:r>
          </a:p>
        </p:txBody>
      </p:sp>
      <p:sp>
        <p:nvSpPr>
          <p:cNvPr id="157" name="2"/>
          <p:cNvSpPr txBox="1"/>
          <p:nvPr/>
        </p:nvSpPr>
        <p:spPr>
          <a:xfrm>
            <a:off x="9997514" y="4074065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158" name="Circle"/>
          <p:cNvSpPr/>
          <p:nvPr/>
        </p:nvSpPr>
        <p:spPr>
          <a:xfrm>
            <a:off x="7394314" y="542397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Line"/>
          <p:cNvSpPr/>
          <p:nvPr/>
        </p:nvSpPr>
        <p:spPr>
          <a:xfrm flipV="1">
            <a:off x="7457184" y="4268724"/>
            <a:ext cx="2478678" cy="1203851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Circle"/>
          <p:cNvSpPr/>
          <p:nvPr/>
        </p:nvSpPr>
        <p:spPr>
          <a:xfrm>
            <a:off x="10069452" y="1371299"/>
            <a:ext cx="383257" cy="383257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8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89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90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23769" y="-8311"/>
            <a:ext cx="1600767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792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3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94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95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97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2" name="Connection Line"/>
          <p:cNvSpPr/>
          <p:nvPr/>
        </p:nvSpPr>
        <p:spPr>
          <a:xfrm>
            <a:off x="8877539" y="1214059"/>
            <a:ext cx="1131866" cy="733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49" extrusionOk="0">
                <a:moveTo>
                  <a:pt x="21600" y="2744"/>
                </a:moveTo>
                <a:cubicBezTo>
                  <a:pt x="11608" y="-3751"/>
                  <a:pt x="4408" y="1284"/>
                  <a:pt x="0" y="17849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  <p:pic>
        <p:nvPicPr>
          <p:cNvPr id="799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16728" y="2457357"/>
            <a:ext cx="1055826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Circle"/>
          <p:cNvSpPr/>
          <p:nvPr/>
        </p:nvSpPr>
        <p:spPr>
          <a:xfrm>
            <a:off x="10069452" y="1371299"/>
            <a:ext cx="383257" cy="383257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01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23769" y="-8311"/>
            <a:ext cx="1600767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example 3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3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650853"/>
            <a:ext cx="11757235" cy="2577790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Connection Line"/>
          <p:cNvSpPr/>
          <p:nvPr/>
        </p:nvSpPr>
        <p:spPr>
          <a:xfrm>
            <a:off x="8961966" y="3178670"/>
            <a:ext cx="2477394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810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1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12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81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816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817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1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22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71690" y="690459"/>
            <a:ext cx="2963121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basis vectors"/>
          <p:cNvSpPr txBox="1"/>
          <p:nvPr/>
        </p:nvSpPr>
        <p:spPr>
          <a:xfrm rot="20766000">
            <a:off x="6848192" y="4599682"/>
            <a:ext cx="2315370" cy="55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vectors</a:t>
            </a:r>
          </a:p>
        </p:txBody>
      </p:sp>
      <p:sp>
        <p:nvSpPr>
          <p:cNvPr id="824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  <p:sp>
        <p:nvSpPr>
          <p:cNvPr id="825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9" name="Circle"/>
          <p:cNvSpPr/>
          <p:nvPr/>
        </p:nvSpPr>
        <p:spPr>
          <a:xfrm>
            <a:off x="9985106" y="3719972"/>
            <a:ext cx="383257" cy="383256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0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55096" y="4187229"/>
            <a:ext cx="1839179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2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834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5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36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37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39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FF453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0" name="Circle"/>
          <p:cNvSpPr/>
          <p:nvPr/>
        </p:nvSpPr>
        <p:spPr>
          <a:xfrm>
            <a:off x="9985106" y="3719972"/>
            <a:ext cx="383257" cy="383256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1" name="Circle"/>
          <p:cNvSpPr/>
          <p:nvPr/>
        </p:nvSpPr>
        <p:spPr>
          <a:xfrm>
            <a:off x="6314059" y="910461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2" name="Circle"/>
          <p:cNvSpPr/>
          <p:nvPr/>
        </p:nvSpPr>
        <p:spPr>
          <a:xfrm>
            <a:off x="9988394" y="4688459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3" name="Circle"/>
          <p:cNvSpPr/>
          <p:nvPr/>
        </p:nvSpPr>
        <p:spPr>
          <a:xfrm>
            <a:off x="7584223" y="1392195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4" name="Circle"/>
          <p:cNvSpPr/>
          <p:nvPr/>
        </p:nvSpPr>
        <p:spPr>
          <a:xfrm>
            <a:off x="9721991" y="3158359"/>
            <a:ext cx="376681" cy="37668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5" name="Circle"/>
          <p:cNvSpPr/>
          <p:nvPr/>
        </p:nvSpPr>
        <p:spPr>
          <a:xfrm>
            <a:off x="9350516" y="2668543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6" name="Circle"/>
          <p:cNvSpPr/>
          <p:nvPr/>
        </p:nvSpPr>
        <p:spPr>
          <a:xfrm>
            <a:off x="6980527" y="1150174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7" name="Circle"/>
          <p:cNvSpPr/>
          <p:nvPr/>
        </p:nvSpPr>
        <p:spPr>
          <a:xfrm>
            <a:off x="8187918" y="1737548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8" name="Circle"/>
          <p:cNvSpPr/>
          <p:nvPr/>
        </p:nvSpPr>
        <p:spPr>
          <a:xfrm>
            <a:off x="9988394" y="4224505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9" name="?"/>
          <p:cNvSpPr txBox="1"/>
          <p:nvPr/>
        </p:nvSpPr>
        <p:spPr>
          <a:xfrm>
            <a:off x="7613949" y="791012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0" name="?"/>
          <p:cNvSpPr txBox="1"/>
          <p:nvPr/>
        </p:nvSpPr>
        <p:spPr>
          <a:xfrm>
            <a:off x="7010253" y="406838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1" name="?"/>
          <p:cNvSpPr txBox="1"/>
          <p:nvPr/>
        </p:nvSpPr>
        <p:spPr>
          <a:xfrm>
            <a:off x="6343786" y="223410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2" name="?"/>
          <p:cNvSpPr txBox="1"/>
          <p:nvPr/>
        </p:nvSpPr>
        <p:spPr>
          <a:xfrm>
            <a:off x="9121185" y="1799363"/>
            <a:ext cx="317228" cy="61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3" name="?"/>
          <p:cNvSpPr txBox="1"/>
          <p:nvPr/>
        </p:nvSpPr>
        <p:spPr>
          <a:xfrm>
            <a:off x="8388482" y="1206072"/>
            <a:ext cx="317228" cy="61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4" name="?"/>
          <p:cNvSpPr txBox="1"/>
          <p:nvPr/>
        </p:nvSpPr>
        <p:spPr>
          <a:xfrm>
            <a:off x="10385122" y="3551239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5" name="?"/>
          <p:cNvSpPr txBox="1"/>
          <p:nvPr/>
        </p:nvSpPr>
        <p:spPr>
          <a:xfrm>
            <a:off x="10093889" y="2934713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6" name="?"/>
          <p:cNvSpPr txBox="1"/>
          <p:nvPr/>
        </p:nvSpPr>
        <p:spPr>
          <a:xfrm>
            <a:off x="9686479" y="2271716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7" name="?"/>
          <p:cNvSpPr txBox="1"/>
          <p:nvPr/>
        </p:nvSpPr>
        <p:spPr>
          <a:xfrm>
            <a:off x="10383535" y="4067216"/>
            <a:ext cx="317229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8" name="?"/>
          <p:cNvSpPr txBox="1"/>
          <p:nvPr/>
        </p:nvSpPr>
        <p:spPr>
          <a:xfrm>
            <a:off x="10394359" y="4496274"/>
            <a:ext cx="317228" cy="61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9" name="not invertible"/>
          <p:cNvSpPr txBox="1"/>
          <p:nvPr/>
        </p:nvSpPr>
        <p:spPr>
          <a:xfrm>
            <a:off x="8589855" y="661572"/>
            <a:ext cx="3926236" cy="884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not invertible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eigenvector"/>
          <p:cNvSpPr txBox="1"/>
          <p:nvPr/>
        </p:nvSpPr>
        <p:spPr>
          <a:xfrm>
            <a:off x="3763009" y="4216400"/>
            <a:ext cx="547878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eigenvector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Av=b…"/>
          <p:cNvSpPr txBox="1">
            <a:spLocks noGrp="1"/>
          </p:cNvSpPr>
          <p:nvPr>
            <p:ph type="title"/>
          </p:nvPr>
        </p:nvSpPr>
        <p:spPr>
          <a:xfrm>
            <a:off x="1270000" y="347887"/>
            <a:ext cx="10464800" cy="3302001"/>
          </a:xfrm>
          <a:prstGeom prst="rect">
            <a:avLst/>
          </a:prstGeom>
        </p:spPr>
        <p:txBody>
          <a:bodyPr/>
          <a:lstStyle/>
          <a:p>
            <a:r>
              <a:t>Av=b</a:t>
            </a:r>
          </a:p>
          <a:p>
            <a:r>
              <a:t>A transforms v to b</a:t>
            </a:r>
          </a:p>
        </p:txBody>
      </p:sp>
      <p:pic>
        <p:nvPicPr>
          <p:cNvPr id="8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853" y="6290249"/>
            <a:ext cx="3124201" cy="281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746" y="6264849"/>
            <a:ext cx="3086101" cy="2870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8" name="Group"/>
          <p:cNvGrpSpPr/>
          <p:nvPr/>
        </p:nvGrpSpPr>
        <p:grpSpPr>
          <a:xfrm>
            <a:off x="2793272" y="3839580"/>
            <a:ext cx="7418256" cy="2074440"/>
            <a:chOff x="0" y="0"/>
            <a:chExt cx="7418254" cy="2074438"/>
          </a:xfrm>
        </p:grpSpPr>
        <p:pic>
          <p:nvPicPr>
            <p:cNvPr id="866" name="MathTypeImage.pdf" descr="MathTypeImage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321032"/>
              <a:ext cx="7418255" cy="17534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1" name="Connection Line"/>
            <p:cNvSpPr/>
            <p:nvPr/>
          </p:nvSpPr>
          <p:spPr>
            <a:xfrm>
              <a:off x="4264574" y="-1"/>
              <a:ext cx="1771534" cy="387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16200"/>
                  </a:moveTo>
                  <a:cubicBezTo>
                    <a:pt x="7186" y="-5344"/>
                    <a:pt x="14386" y="-5400"/>
                    <a:pt x="21600" y="16032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869" name="x space"/>
          <p:cNvSpPr txBox="1"/>
          <p:nvPr/>
        </p:nvSpPr>
        <p:spPr>
          <a:xfrm>
            <a:off x="3194516" y="9194620"/>
            <a:ext cx="17405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 space</a:t>
            </a:r>
          </a:p>
        </p:txBody>
      </p:sp>
      <p:sp>
        <p:nvSpPr>
          <p:cNvPr id="870" name="b space"/>
          <p:cNvSpPr txBox="1"/>
          <p:nvPr/>
        </p:nvSpPr>
        <p:spPr>
          <a:xfrm>
            <a:off x="8025298" y="9194620"/>
            <a:ext cx="17913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 space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694</Words>
  <Application>Microsoft Office PowerPoint</Application>
  <PresentationFormat>사용자 지정</PresentationFormat>
  <Paragraphs>283</Paragraphs>
  <Slides>104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0" baseType="lpstr">
      <vt:lpstr>Helvetica Light</vt:lpstr>
      <vt:lpstr>Helvetica Neue</vt:lpstr>
      <vt:lpstr>Arial</vt:lpstr>
      <vt:lpstr>Helvetica</vt:lpstr>
      <vt:lpstr>Times New Roman</vt:lpstr>
      <vt:lpstr>White</vt:lpstr>
      <vt:lpstr>Linear algebra</vt:lpstr>
      <vt:lpstr>Matrices</vt:lpstr>
      <vt:lpstr>PowerPoint 프레젠테이션</vt:lpstr>
      <vt:lpstr>Vectors</vt:lpstr>
      <vt:lpstr>PowerPoint 프레젠테이션</vt:lpstr>
      <vt:lpstr>PowerPoint 프레젠테이션</vt:lpstr>
      <vt:lpstr>a sequence of numbers</vt:lpstr>
      <vt:lpstr>PowerPoint 프레젠테이션</vt:lpstr>
      <vt:lpstr>PowerPoint 프레젠테이션</vt:lpstr>
      <vt:lpstr>vector multiplication</vt:lpstr>
      <vt:lpstr>PowerPoint 프레젠테이션</vt:lpstr>
      <vt:lpstr>PowerPoint 프레젠테이션</vt:lpstr>
      <vt:lpstr>vector addition</vt:lpstr>
      <vt:lpstr>PowerPoint 프레젠테이션</vt:lpstr>
      <vt:lpstr>PowerPoint 프레젠테이션</vt:lpstr>
      <vt:lpstr>Vector spaces</vt:lpstr>
      <vt:lpstr>PowerPoint 프레젠테이션</vt:lpstr>
      <vt:lpstr>PowerPoint 프레젠테이션</vt:lpstr>
      <vt:lpstr>e.g., not a vector space</vt:lpstr>
      <vt:lpstr>PowerPoint 프레젠테이션</vt:lpstr>
      <vt:lpstr>Rn space  consists of all vectors  with n components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An mxn matrix  has two whole spaces: Rm and Rn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Av=b A transforms v to b</vt:lpstr>
      <vt:lpstr>Among all v, some v is parallel to Av. that v is eigenvector</vt:lpstr>
      <vt:lpstr>PowerPoint 프레젠테이션</vt:lpstr>
      <vt:lpstr>Visualizing  eigenvectors http://setosa.io/ev/eigenvectors-and-eigenvalues/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cp:lastModifiedBy>문승연[ 학부재학 / 컴퓨터학과 ]</cp:lastModifiedBy>
  <cp:revision>2</cp:revision>
  <dcterms:modified xsi:type="dcterms:W3CDTF">2019-11-26T06:08:23Z</dcterms:modified>
</cp:coreProperties>
</file>